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62" r:id="rId4"/>
    <p:sldId id="263" r:id="rId5"/>
    <p:sldId id="264" r:id="rId6"/>
    <p:sldId id="265" r:id="rId7"/>
    <p:sldId id="266" r:id="rId8"/>
    <p:sldId id="267" r:id="rId9"/>
    <p:sldId id="269" r:id="rId10"/>
    <p:sldId id="268" r:id="rId11"/>
    <p:sldId id="270"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notesViewPr>
    <p:cSldViewPr snapToGrid="0">
      <p:cViewPr varScale="1">
        <p:scale>
          <a:sx n="88" d="100"/>
          <a:sy n="88"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FAA5BF-BE57-4BA4-A237-35890488022C}" type="datetimeFigureOut">
              <a:rPr lang="en-US" smtClean="0"/>
              <a:t>11/17/2021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1CB954-CF16-452E-BF0D-34770E042BBA}" type="slidenum">
              <a:rPr lang="en-US" smtClean="0"/>
              <a:t>‹#›</a:t>
            </a:fld>
            <a:endParaRPr lang="en-US"/>
          </a:p>
        </p:txBody>
      </p:sp>
    </p:spTree>
    <p:extLst>
      <p:ext uri="{BB962C8B-B14F-4D97-AF65-F5344CB8AC3E}">
        <p14:creationId xmlns:p14="http://schemas.microsoft.com/office/powerpoint/2010/main" val="327090806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http://www.cmacareer.com/hrpowerhour//RudWIn-CounAtLaw_Logo-CMYK.jpg"/>
          <p:cNvPicPr>
            <a:picLocks noChangeAspect="1" noChangeArrowheads="1"/>
          </p:cNvPicPr>
          <p:nvPr userDrawn="1"/>
        </p:nvPicPr>
        <p:blipFill>
          <a:blip r:embed="rId2" cstate="print"/>
          <a:srcRect/>
          <a:stretch>
            <a:fillRect/>
          </a:stretch>
        </p:blipFill>
        <p:spPr bwMode="auto">
          <a:xfrm>
            <a:off x="2509991" y="3387675"/>
            <a:ext cx="6375504" cy="1208689"/>
          </a:xfrm>
          <a:prstGeom prst="rect">
            <a:avLst/>
          </a:prstGeom>
          <a:noFill/>
        </p:spPr>
      </p:pic>
    </p:spTree>
    <p:extLst>
      <p:ext uri="{BB962C8B-B14F-4D97-AF65-F5344CB8AC3E}">
        <p14:creationId xmlns:p14="http://schemas.microsoft.com/office/powerpoint/2010/main" val="313783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descr="http://www.cmacareer.com/hrpowerhour//RudWIn-CounAtLaw_Logo-CMYK.jpg"/>
          <p:cNvPicPr>
            <a:picLocks noChangeAspect="1" noChangeArrowheads="1"/>
          </p:cNvPicPr>
          <p:nvPr userDrawn="1"/>
        </p:nvPicPr>
        <p:blipFill>
          <a:blip r:embed="rId2" cstate="print"/>
          <a:srcRect/>
          <a:stretch>
            <a:fillRect/>
          </a:stretch>
        </p:blipFill>
        <p:spPr bwMode="auto">
          <a:xfrm>
            <a:off x="2509991" y="3387675"/>
            <a:ext cx="6375504" cy="1208689"/>
          </a:xfrm>
          <a:prstGeom prst="rect">
            <a:avLst/>
          </a:prstGeom>
          <a:noFill/>
        </p:spPr>
      </p:pic>
      <p:pic>
        <p:nvPicPr>
          <p:cNvPr id="4" name="Picture 2"/>
          <p:cNvPicPr>
            <a:picLocks noChangeAspect="1" noChangeArrowheads="1"/>
          </p:cNvPicPr>
          <p:nvPr userDrawn="1"/>
        </p:nvPicPr>
        <p:blipFill>
          <a:blip r:embed="rId3" cstate="print"/>
          <a:srcRect/>
          <a:stretch>
            <a:fillRect/>
          </a:stretch>
        </p:blipFill>
        <p:spPr bwMode="auto">
          <a:xfrm>
            <a:off x="6916665" y="5115000"/>
            <a:ext cx="4352159" cy="1391918"/>
          </a:xfrm>
          <a:prstGeom prst="rect">
            <a:avLst/>
          </a:prstGeom>
          <a:noFill/>
          <a:ln w="9525">
            <a:noFill/>
            <a:miter lim="800000"/>
            <a:headEnd/>
            <a:tailEnd/>
          </a:ln>
          <a:effectLst/>
        </p:spPr>
      </p:pic>
    </p:spTree>
    <p:extLst>
      <p:ext uri="{BB962C8B-B14F-4D97-AF65-F5344CB8AC3E}">
        <p14:creationId xmlns:p14="http://schemas.microsoft.com/office/powerpoint/2010/main" val="272179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3" name="Content Placeholder 8" descr="Shape, rectangle&#10;&#10;Description automatically generated">
            <a:extLst>
              <a:ext uri="{FF2B5EF4-FFF2-40B4-BE49-F238E27FC236}">
                <a16:creationId xmlns:a16="http://schemas.microsoft.com/office/drawing/2014/main" id="{ADCAF9F0-B52E-4704-B298-C9204C032D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390" y="-75500"/>
            <a:ext cx="12326390" cy="6925020"/>
          </a:xfrm>
          <a:prstGeom prst="rect">
            <a:avLst/>
          </a:prstGeom>
        </p:spPr>
      </p:pic>
      <p:pic>
        <p:nvPicPr>
          <p:cNvPr id="14" name="Picture 13" descr="Logo, icon&#10;&#10;Description automatically generated">
            <a:extLst>
              <a:ext uri="{FF2B5EF4-FFF2-40B4-BE49-F238E27FC236}">
                <a16:creationId xmlns:a16="http://schemas.microsoft.com/office/drawing/2014/main" id="{523265C4-B328-4461-82A0-EBBD2D9FE8E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4389" y="-75499"/>
            <a:ext cx="900508" cy="900508"/>
          </a:xfrm>
          <a:prstGeom prst="rect">
            <a:avLst/>
          </a:prstGeom>
        </p:spPr>
      </p:pic>
      <p:pic>
        <p:nvPicPr>
          <p:cNvPr id="5" name="Picture 4" descr="http://www.cmacareer.com/hrpowerhour//RudWIn-CounAtLaw_Logo-CMYK.jpg"/>
          <p:cNvPicPr>
            <a:picLocks noChangeAspect="1" noChangeArrowheads="1"/>
          </p:cNvPicPr>
          <p:nvPr userDrawn="1"/>
        </p:nvPicPr>
        <p:blipFill>
          <a:blip r:embed="rId4" cstate="print"/>
          <a:srcRect/>
          <a:stretch>
            <a:fillRect/>
          </a:stretch>
        </p:blipFill>
        <p:spPr bwMode="auto">
          <a:xfrm>
            <a:off x="10039241" y="6038335"/>
            <a:ext cx="2062143" cy="390948"/>
          </a:xfrm>
          <a:prstGeom prst="rect">
            <a:avLst/>
          </a:prstGeom>
          <a:noFill/>
        </p:spPr>
      </p:pic>
    </p:spTree>
    <p:extLst>
      <p:ext uri="{BB962C8B-B14F-4D97-AF65-F5344CB8AC3E}">
        <p14:creationId xmlns:p14="http://schemas.microsoft.com/office/powerpoint/2010/main" val="3504269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406726" cy="6895398"/>
          </a:xfrm>
          <a:prstGeom prst="rect">
            <a:avLst/>
          </a:prstGeom>
        </p:spPr>
      </p:pic>
      <p:sp>
        <p:nvSpPr>
          <p:cNvPr id="4" name="TextBox 3"/>
          <p:cNvSpPr txBox="1"/>
          <p:nvPr userDrawn="1"/>
        </p:nvSpPr>
        <p:spPr>
          <a:xfrm>
            <a:off x="3358569" y="1200547"/>
            <a:ext cx="5260131" cy="1569660"/>
          </a:xfrm>
          <a:prstGeom prst="rect">
            <a:avLst/>
          </a:prstGeom>
          <a:noFill/>
        </p:spPr>
        <p:txBody>
          <a:bodyPr wrap="square" rtlCol="0">
            <a:spAutoFit/>
          </a:bodyPr>
          <a:lstStyle/>
          <a:p>
            <a:r>
              <a:rPr lang="en-US" sz="9600" dirty="0" smtClean="0">
                <a:solidFill>
                  <a:schemeClr val="tx1"/>
                </a:solidFill>
                <a:latin typeface="+mj-lt"/>
              </a:rPr>
              <a:t>Thank You</a:t>
            </a:r>
            <a:endParaRPr lang="en-US" sz="9600" dirty="0">
              <a:solidFill>
                <a:schemeClr val="tx1"/>
              </a:solidFill>
              <a:latin typeface="+mj-lt"/>
            </a:endParaRPr>
          </a:p>
        </p:txBody>
      </p:sp>
      <p:sp>
        <p:nvSpPr>
          <p:cNvPr id="5" name="TextBox 4"/>
          <p:cNvSpPr txBox="1"/>
          <p:nvPr userDrawn="1"/>
        </p:nvSpPr>
        <p:spPr>
          <a:xfrm>
            <a:off x="4458322" y="5153914"/>
            <a:ext cx="3060627" cy="707886"/>
          </a:xfrm>
          <a:prstGeom prst="rect">
            <a:avLst/>
          </a:prstGeom>
          <a:noFill/>
        </p:spPr>
        <p:txBody>
          <a:bodyPr wrap="square" rtlCol="0">
            <a:spAutoFit/>
          </a:bodyPr>
          <a:lstStyle/>
          <a:p>
            <a:r>
              <a:rPr lang="en-US" sz="4000" dirty="0" smtClean="0"/>
              <a:t>207.947.4501</a:t>
            </a:r>
            <a:endParaRPr lang="en-US" sz="4000" dirty="0"/>
          </a:p>
        </p:txBody>
      </p:sp>
      <p:sp>
        <p:nvSpPr>
          <p:cNvPr id="6" name="TextBox 5"/>
          <p:cNvSpPr txBox="1"/>
          <p:nvPr userDrawn="1"/>
        </p:nvSpPr>
        <p:spPr>
          <a:xfrm>
            <a:off x="1355413" y="5702344"/>
            <a:ext cx="9266447" cy="1107996"/>
          </a:xfrm>
          <a:prstGeom prst="rect">
            <a:avLst/>
          </a:prstGeom>
          <a:noFill/>
        </p:spPr>
        <p:txBody>
          <a:bodyPr wrap="none" rtlCol="0">
            <a:spAutoFit/>
          </a:bodyPr>
          <a:lstStyle/>
          <a:p>
            <a:r>
              <a:rPr lang="en-US" sz="6600" dirty="0" smtClean="0">
                <a:latin typeface="Calibri Light" panose="020F0302020204030204" pitchFamily="34" charset="0"/>
                <a:cs typeface="Calibri Light" panose="020F0302020204030204" pitchFamily="34" charset="0"/>
              </a:rPr>
              <a:t>www.rudmanwinchell.com</a:t>
            </a:r>
            <a:endParaRPr lang="en-US" sz="6600" dirty="0">
              <a:latin typeface="Calibri Light" panose="020F0302020204030204" pitchFamily="34" charset="0"/>
              <a:cs typeface="Calibri Light" panose="020F0302020204030204" pitchFamily="34" charset="0"/>
            </a:endParaRPr>
          </a:p>
        </p:txBody>
      </p:sp>
      <p:pic>
        <p:nvPicPr>
          <p:cNvPr id="8" name="Picture 7" descr="Logo, icon&#10;&#10;Description automatically generated">
            <a:extLst>
              <a:ext uri="{FF2B5EF4-FFF2-40B4-BE49-F238E27FC236}">
                <a16:creationId xmlns:a16="http://schemas.microsoft.com/office/drawing/2014/main" id="{523265C4-B328-4461-82A0-EBBD2D9FE8E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903" y="74141"/>
            <a:ext cx="900508" cy="900508"/>
          </a:xfrm>
          <a:prstGeom prst="rect">
            <a:avLst/>
          </a:prstGeom>
        </p:spPr>
      </p:pic>
    </p:spTree>
    <p:extLst>
      <p:ext uri="{BB962C8B-B14F-4D97-AF65-F5344CB8AC3E}">
        <p14:creationId xmlns:p14="http://schemas.microsoft.com/office/powerpoint/2010/main" val="12447981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24CE0-D9C1-4C37-A921-C059FD292289}" type="datetimeFigureOut">
              <a:rPr lang="en-US" smtClean="0"/>
              <a:t>11/17/2021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ECB07-14AF-4258-91EA-D9CF68D9846A}" type="slidenum">
              <a:rPr lang="en-US" smtClean="0"/>
              <a:t>‹#›</a:t>
            </a:fld>
            <a:endParaRPr lang="en-US"/>
          </a:p>
        </p:txBody>
      </p:sp>
    </p:spTree>
    <p:extLst>
      <p:ext uri="{BB962C8B-B14F-4D97-AF65-F5344CB8AC3E}">
        <p14:creationId xmlns:p14="http://schemas.microsoft.com/office/powerpoint/2010/main" val="475654036"/>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392877" y="1957797"/>
            <a:ext cx="6643999" cy="769441"/>
          </a:xfrm>
          <a:prstGeom prst="rect">
            <a:avLst/>
          </a:prstGeom>
        </p:spPr>
        <p:txBody>
          <a:bodyPr wrap="none">
            <a:spAutoFit/>
          </a:bodyPr>
          <a:lstStyle/>
          <a:p>
            <a:pPr algn="ctr"/>
            <a:r>
              <a:rPr lang="en-US" sz="4400" b="1" dirty="0" smtClean="0">
                <a:solidFill>
                  <a:srgbClr val="1F497D"/>
                </a:solidFill>
                <a:latin typeface="Calibri Light" panose="020F0302020204030204" pitchFamily="34" charset="0"/>
                <a:ea typeface="Malgun Gothic Semilight" panose="020B0502040204020203" pitchFamily="34" charset="-128"/>
                <a:cs typeface="Calibri Light" panose="020F0302020204030204" pitchFamily="34" charset="0"/>
              </a:rPr>
              <a:t>2021 Wage and Hour Update</a:t>
            </a:r>
            <a:endParaRPr lang="en-US" sz="4400" b="1" dirty="0">
              <a:solidFill>
                <a:srgbClr val="1F497D"/>
              </a:solidFill>
              <a:latin typeface="Calibri Light" panose="020F0302020204030204" pitchFamily="34" charset="0"/>
              <a:ea typeface="Malgun Gothic Semilight" panose="020B0502040204020203" pitchFamily="34" charset="-128"/>
              <a:cs typeface="Calibri Light" panose="020F0302020204030204" pitchFamily="34" charset="0"/>
            </a:endParaRPr>
          </a:p>
        </p:txBody>
      </p:sp>
    </p:spTree>
    <p:extLst>
      <p:ext uri="{BB962C8B-B14F-4D97-AF65-F5344CB8AC3E}">
        <p14:creationId xmlns:p14="http://schemas.microsoft.com/office/powerpoint/2010/main" val="661556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6575" y="415637"/>
            <a:ext cx="6625243" cy="523220"/>
          </a:xfrm>
          <a:prstGeom prst="rect">
            <a:avLst/>
          </a:prstGeom>
          <a:noFill/>
        </p:spPr>
        <p:txBody>
          <a:bodyPr wrap="square" rtlCol="0">
            <a:spAutoFit/>
          </a:bodyPr>
          <a:lstStyle/>
          <a:p>
            <a:pPr algn="ctr"/>
            <a:r>
              <a:rPr lang="en-US" sz="2800" dirty="0" smtClean="0"/>
              <a:t>Wage and Hour Issues</a:t>
            </a:r>
            <a:endParaRPr lang="en-US" sz="2800" dirty="0"/>
          </a:p>
        </p:txBody>
      </p:sp>
      <p:sp>
        <p:nvSpPr>
          <p:cNvPr id="3" name="TextBox 2"/>
          <p:cNvSpPr txBox="1"/>
          <p:nvPr/>
        </p:nvSpPr>
        <p:spPr>
          <a:xfrm>
            <a:off x="606829" y="938857"/>
            <a:ext cx="10740044" cy="6463308"/>
          </a:xfrm>
          <a:prstGeom prst="rect">
            <a:avLst/>
          </a:prstGeom>
          <a:noFill/>
        </p:spPr>
        <p:txBody>
          <a:bodyPr wrap="square" rtlCol="0">
            <a:spAutoFit/>
          </a:bodyPr>
          <a:lstStyle/>
          <a:p>
            <a:r>
              <a:rPr lang="en-US" dirty="0" smtClean="0"/>
              <a:t>US DOL Opinion Letter 2021-6 (January 19, 2021)</a:t>
            </a:r>
          </a:p>
          <a:p>
            <a:pPr marL="742950" lvl="1" indent="-285750">
              <a:buFont typeface="Arial" panose="020B0604020202020204" pitchFamily="34" charset="0"/>
              <a:buChar char="•"/>
            </a:pPr>
            <a:r>
              <a:rPr lang="en-US" dirty="0" smtClean="0"/>
              <a:t>Issue: is a staffing firm a “retail or service establishment” under the FLSA?</a:t>
            </a:r>
          </a:p>
          <a:p>
            <a:pPr marL="742950" lvl="1" indent="-285750">
              <a:buFont typeface="Arial" panose="020B0604020202020204" pitchFamily="34" charset="0"/>
              <a:buChar char="•"/>
            </a:pPr>
            <a:r>
              <a:rPr lang="en-US" dirty="0" smtClean="0"/>
              <a:t>Facts: staffing firm recruits and places workers in “temp-to-hire” positions with clients.  Staffing agency assigns a worker to a client, employs the worker for a trial period during which the staffing firm pays wages/benefits/insurance. If the client and the worker agree to enter into a permanent relationship, staffing firm and worker terminate their relationship. </a:t>
            </a:r>
          </a:p>
          <a:p>
            <a:pPr marL="742950" lvl="1" indent="-285750">
              <a:buFont typeface="Arial" panose="020B0604020202020204" pitchFamily="34" charset="0"/>
              <a:buChar char="•"/>
            </a:pPr>
            <a:r>
              <a:rPr lang="en-US" dirty="0" smtClean="0"/>
              <a:t>Question: are the employees of the staffing firm who are engaged in operating the staffing business (e.g., recruiting, sales, and other functions, but not the temporary workers who are assigned to jobs) eligible for the retail or service exemption?</a:t>
            </a:r>
          </a:p>
          <a:p>
            <a:pPr marL="742950" lvl="1" indent="-285750">
              <a:buFont typeface="Arial" panose="020B0604020202020204" pitchFamily="34" charset="0"/>
              <a:buChar char="•"/>
            </a:pPr>
            <a:r>
              <a:rPr lang="en-US" dirty="0" smtClean="0"/>
              <a:t>Answer: maybe. </a:t>
            </a:r>
          </a:p>
          <a:p>
            <a:pPr marL="742950" lvl="1" indent="-285750">
              <a:buFont typeface="Arial" panose="020B0604020202020204" pitchFamily="34" charset="0"/>
              <a:buChar char="•"/>
            </a:pPr>
            <a:r>
              <a:rPr lang="en-US" dirty="0" smtClean="0"/>
              <a:t>Law: There is an exemption for an EE who: (1) works at a retail or service establishment; (2) whose regular rate of pay exceeds 1.5x the applicable minimum wage; and (3) whose earnings in a representative period are more than 50% commissions. 29 U.S.C. § 207(</a:t>
            </a:r>
            <a:r>
              <a:rPr lang="en-US" dirty="0" err="1" smtClean="0"/>
              <a:t>i</a:t>
            </a:r>
            <a:r>
              <a:rPr lang="en-US" dirty="0" smtClean="0"/>
              <a:t>).</a:t>
            </a:r>
          </a:p>
          <a:p>
            <a:pPr marL="1200150" lvl="2" indent="-285750">
              <a:buFont typeface="Arial" panose="020B0604020202020204" pitchFamily="34" charset="0"/>
              <a:buChar char="•"/>
            </a:pPr>
            <a:r>
              <a:rPr lang="en-US" dirty="0" smtClean="0"/>
              <a:t>“Retail or service establishment”: business that (1) is engaged “in the making of sales of goods or services”; (2) 75% of sales of goods or services must be retail; and (3) not more than 25% of sales of goods or services may be for re-sale. </a:t>
            </a:r>
          </a:p>
          <a:p>
            <a:pPr marL="1657350" lvl="3" indent="-285750">
              <a:buFont typeface="Arial" panose="020B0604020202020204" pitchFamily="34" charset="0"/>
              <a:buChar char="•"/>
            </a:pPr>
            <a:r>
              <a:rPr lang="en-US" dirty="0" smtClean="0"/>
              <a:t>Sale of staffing is a “sale of goods or services”</a:t>
            </a:r>
          </a:p>
          <a:p>
            <a:pPr marL="1657350" lvl="3" indent="-285750">
              <a:buFont typeface="Arial" panose="020B0604020202020204" pitchFamily="34" charset="0"/>
              <a:buChar char="•"/>
            </a:pPr>
            <a:r>
              <a:rPr lang="en-US" dirty="0" smtClean="0"/>
              <a:t>“Retail” factors: sold to the general public; serves everyday needs of community; at end of stream of distribution; sold in small quantities; not part of manufacturing. </a:t>
            </a:r>
          </a:p>
          <a:p>
            <a:pPr marL="1657350" lvl="3" indent="-285750">
              <a:buFont typeface="Arial" panose="020B0604020202020204" pitchFamily="34" charset="0"/>
              <a:buChar char="•"/>
            </a:pPr>
            <a:endParaRPr lang="en-US" dirty="0" smtClean="0"/>
          </a:p>
          <a:p>
            <a:pPr marL="1657350" lvl="3" indent="-285750">
              <a:buFont typeface="Arial" panose="020B0604020202020204" pitchFamily="34" charset="0"/>
              <a:buChar char="•"/>
            </a:pPr>
            <a:endParaRPr lang="en-US" dirty="0" smtClean="0"/>
          </a:p>
          <a:p>
            <a:pPr marL="1200150" lvl="2" indent="-285750">
              <a:buFont typeface="Arial" panose="020B0604020202020204" pitchFamily="34" charset="0"/>
              <a:buChar char="•"/>
            </a:pPr>
            <a:endParaRPr lang="en-US" dirty="0" smtClean="0"/>
          </a:p>
          <a:p>
            <a:pPr marL="1200150" lvl="2" indent="-285750">
              <a:buFont typeface="Arial" panose="020B0604020202020204" pitchFamily="34" charset="0"/>
              <a:buChar char="•"/>
            </a:pPr>
            <a:endParaRPr lang="en-US" dirty="0"/>
          </a:p>
        </p:txBody>
      </p:sp>
    </p:spTree>
    <p:extLst>
      <p:ext uri="{BB962C8B-B14F-4D97-AF65-F5344CB8AC3E}">
        <p14:creationId xmlns:p14="http://schemas.microsoft.com/office/powerpoint/2010/main" val="23122136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1513" y="573578"/>
            <a:ext cx="5951912" cy="523220"/>
          </a:xfrm>
          <a:prstGeom prst="rect">
            <a:avLst/>
          </a:prstGeom>
          <a:noFill/>
        </p:spPr>
        <p:txBody>
          <a:bodyPr wrap="square" rtlCol="0">
            <a:spAutoFit/>
          </a:bodyPr>
          <a:lstStyle/>
          <a:p>
            <a:pPr algn="ctr"/>
            <a:r>
              <a:rPr lang="en-US" sz="2800" dirty="0" smtClean="0"/>
              <a:t>Wage and Hour Issues</a:t>
            </a:r>
            <a:endParaRPr lang="en-US" sz="2800" dirty="0"/>
          </a:p>
        </p:txBody>
      </p:sp>
      <p:sp>
        <p:nvSpPr>
          <p:cNvPr id="3" name="TextBox 2"/>
          <p:cNvSpPr txBox="1"/>
          <p:nvPr/>
        </p:nvSpPr>
        <p:spPr>
          <a:xfrm>
            <a:off x="847898" y="1096798"/>
            <a:ext cx="10864735" cy="2308324"/>
          </a:xfrm>
          <a:prstGeom prst="rect">
            <a:avLst/>
          </a:prstGeom>
          <a:noFill/>
        </p:spPr>
        <p:txBody>
          <a:bodyPr wrap="square" rtlCol="0">
            <a:spAutoFit/>
          </a:bodyPr>
          <a:lstStyle/>
          <a:p>
            <a:r>
              <a:rPr lang="en-US" dirty="0" smtClean="0"/>
              <a:t>US DOL cancellation of PAID program</a:t>
            </a:r>
          </a:p>
          <a:p>
            <a:pPr marL="742950" lvl="1" indent="-285750">
              <a:buFont typeface="Arial" panose="020B0604020202020204" pitchFamily="34" charset="0"/>
              <a:buChar char="•"/>
            </a:pPr>
            <a:r>
              <a:rPr lang="en-US" dirty="0" smtClean="0"/>
              <a:t>Payroll Audit Independent Determination Program – launched in 2018</a:t>
            </a:r>
          </a:p>
          <a:p>
            <a:pPr marL="742950" lvl="1" indent="-285750">
              <a:buFont typeface="Arial" panose="020B0604020202020204" pitchFamily="34" charset="0"/>
              <a:buChar char="•"/>
            </a:pPr>
            <a:r>
              <a:rPr lang="en-US" dirty="0" smtClean="0"/>
              <a:t>Allowed ERs to self-report federal minimum wage and OT violations </a:t>
            </a:r>
          </a:p>
          <a:p>
            <a:pPr marL="1200150" lvl="2" indent="-285750">
              <a:buFont typeface="Arial" panose="020B0604020202020204" pitchFamily="34" charset="0"/>
              <a:buChar char="•"/>
            </a:pPr>
            <a:r>
              <a:rPr lang="en-US" dirty="0" smtClean="0"/>
              <a:t>ER would pay wages owed, but could avoid penalties and liquidated damages</a:t>
            </a:r>
          </a:p>
          <a:p>
            <a:pPr marL="742950" lvl="1" indent="-285750">
              <a:buFont typeface="Arial" panose="020B0604020202020204" pitchFamily="34" charset="0"/>
              <a:buChar char="•"/>
            </a:pPr>
            <a:r>
              <a:rPr lang="en-US" dirty="0" smtClean="0"/>
              <a:t>Program terminated January 29, 2021</a:t>
            </a:r>
          </a:p>
          <a:p>
            <a:pPr marL="1200150" lvl="2" indent="-285750">
              <a:buFont typeface="Arial" panose="020B0604020202020204" pitchFamily="34" charset="0"/>
              <a:buChar char="•"/>
            </a:pPr>
            <a:r>
              <a:rPr lang="en-US" dirty="0" smtClean="0"/>
              <a:t>Likely signals a greater return to DOL initiated audits</a:t>
            </a:r>
          </a:p>
          <a:p>
            <a:pPr marL="1657350" lvl="3" indent="-285750">
              <a:buFont typeface="Arial" panose="020B0604020202020204" pitchFamily="34" charset="0"/>
              <a:buChar char="•"/>
            </a:pPr>
            <a:r>
              <a:rPr lang="en-US" dirty="0" smtClean="0"/>
              <a:t>Presumably a greater focus on liquidated damages and penalties for violations</a:t>
            </a:r>
          </a:p>
          <a:p>
            <a:pPr marL="1200150" lvl="2" indent="-285750">
              <a:buFont typeface="Arial" panose="020B0604020202020204" pitchFamily="34" charset="0"/>
              <a:buChar char="•"/>
            </a:pPr>
            <a:endParaRPr lang="en-US" dirty="0"/>
          </a:p>
        </p:txBody>
      </p:sp>
    </p:spTree>
    <p:extLst>
      <p:ext uri="{BB962C8B-B14F-4D97-AF65-F5344CB8AC3E}">
        <p14:creationId xmlns:p14="http://schemas.microsoft.com/office/powerpoint/2010/main" val="1566067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77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7775" y="972589"/>
            <a:ext cx="10058400" cy="523220"/>
          </a:xfrm>
          <a:prstGeom prst="rect">
            <a:avLst/>
          </a:prstGeom>
          <a:noFill/>
        </p:spPr>
        <p:txBody>
          <a:bodyPr wrap="square" rtlCol="0">
            <a:spAutoFit/>
          </a:bodyPr>
          <a:lstStyle/>
          <a:p>
            <a:pPr algn="ctr"/>
            <a:r>
              <a:rPr lang="en-US" sz="2800" dirty="0" smtClean="0"/>
              <a:t>Wage and Hour Updates</a:t>
            </a:r>
            <a:endParaRPr lang="en-US" sz="2800" dirty="0"/>
          </a:p>
        </p:txBody>
      </p:sp>
      <p:sp>
        <p:nvSpPr>
          <p:cNvPr id="4" name="TextBox 3"/>
          <p:cNvSpPr txBox="1"/>
          <p:nvPr/>
        </p:nvSpPr>
        <p:spPr>
          <a:xfrm>
            <a:off x="897775" y="1495809"/>
            <a:ext cx="10615352" cy="5447645"/>
          </a:xfrm>
          <a:prstGeom prst="rect">
            <a:avLst/>
          </a:prstGeom>
          <a:noFill/>
        </p:spPr>
        <p:txBody>
          <a:bodyPr wrap="square" rtlCol="0">
            <a:spAutoFit/>
          </a:bodyPr>
          <a:lstStyle/>
          <a:p>
            <a:r>
              <a:rPr lang="en-US" sz="2400" dirty="0" smtClean="0"/>
              <a:t>State and Local Issues</a:t>
            </a:r>
            <a:endParaRPr lang="en-US" dirty="0"/>
          </a:p>
          <a:p>
            <a:pPr marL="742950" lvl="1" indent="-285750">
              <a:buFont typeface="Arial" panose="020B0604020202020204" pitchFamily="34" charset="0"/>
              <a:buChar char="•"/>
            </a:pPr>
            <a:r>
              <a:rPr lang="en-US" dirty="0" smtClean="0"/>
              <a:t>1/1/2022</a:t>
            </a:r>
          </a:p>
          <a:p>
            <a:pPr marL="1200150" lvl="2" indent="-285750">
              <a:buFont typeface="Arial" panose="020B0604020202020204" pitchFamily="34" charset="0"/>
              <a:buChar char="•"/>
            </a:pPr>
            <a:r>
              <a:rPr lang="en-US" dirty="0" smtClean="0"/>
              <a:t>State minimum wage increases to $12.75</a:t>
            </a:r>
          </a:p>
          <a:p>
            <a:pPr marL="1657350" lvl="3" indent="-285750">
              <a:buFont typeface="Arial" panose="020B0604020202020204" pitchFamily="34" charset="0"/>
              <a:buChar char="•"/>
            </a:pPr>
            <a:r>
              <a:rPr lang="en-US" dirty="0" smtClean="0"/>
              <a:t>Minimum salary for exemption increases to $735.59/week ($38,250.68 annualized)</a:t>
            </a:r>
          </a:p>
          <a:p>
            <a:pPr marL="2114550" lvl="4" indent="-285750">
              <a:buFont typeface="Arial" panose="020B0604020202020204" pitchFamily="34" charset="0"/>
              <a:buChar char="•"/>
            </a:pPr>
            <a:r>
              <a:rPr lang="en-US" dirty="0" smtClean="0"/>
              <a:t>But remember – salary is only one factor for exemption!</a:t>
            </a:r>
          </a:p>
          <a:p>
            <a:pPr marL="1657350" lvl="3" indent="-285750">
              <a:buFont typeface="Arial" panose="020B0604020202020204" pitchFamily="34" charset="0"/>
              <a:buChar char="•"/>
            </a:pPr>
            <a:r>
              <a:rPr lang="en-US" dirty="0" smtClean="0"/>
              <a:t>Tip credit - $6.38</a:t>
            </a:r>
          </a:p>
          <a:p>
            <a:pPr marL="1200150" lvl="2" indent="-285750">
              <a:buFont typeface="Arial" panose="020B0604020202020204" pitchFamily="34" charset="0"/>
              <a:buChar char="•"/>
            </a:pPr>
            <a:r>
              <a:rPr lang="en-US" dirty="0" smtClean="0"/>
              <a:t>City of Portland minimum wage increases to $13.00</a:t>
            </a:r>
          </a:p>
          <a:p>
            <a:pPr marL="1657350" lvl="3" indent="-285750">
              <a:buFont typeface="Arial" panose="020B0604020202020204" pitchFamily="34" charset="0"/>
              <a:buChar char="•"/>
            </a:pPr>
            <a:r>
              <a:rPr lang="en-US" dirty="0" smtClean="0"/>
              <a:t>Tip credit - $6.50</a:t>
            </a:r>
          </a:p>
          <a:p>
            <a:pPr lvl="2"/>
            <a:endParaRPr lang="en-US" dirty="0" smtClean="0"/>
          </a:p>
          <a:p>
            <a:pPr marL="742950" lvl="1" indent="-285750">
              <a:buFont typeface="Arial" panose="020B0604020202020204" pitchFamily="34" charset="0"/>
              <a:buChar char="•"/>
            </a:pPr>
            <a:r>
              <a:rPr lang="en-US" dirty="0" smtClean="0"/>
              <a:t>HP 136/LD 183 – An Act to Establish Juneteenth as a Paid State Holiday</a:t>
            </a:r>
          </a:p>
          <a:p>
            <a:pPr marL="1200150" lvl="2" indent="-285750">
              <a:buFont typeface="Arial" panose="020B0604020202020204" pitchFamily="34" charset="0"/>
              <a:buChar char="•"/>
            </a:pPr>
            <a:r>
              <a:rPr lang="en-US" dirty="0" smtClean="0"/>
              <a:t>Declares June 19</a:t>
            </a:r>
            <a:r>
              <a:rPr lang="en-US" baseline="30000" dirty="0" smtClean="0"/>
              <a:t>th</a:t>
            </a:r>
            <a:r>
              <a:rPr lang="en-US" dirty="0" smtClean="0"/>
              <a:t> of each year as Juneteenth and a State holiday, all non-essential state offices to be closed</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SP 367/LD 1106 – An Act to Prohibit an Employer from Charging an Employee for Direct Deposit for Wages</a:t>
            </a:r>
          </a:p>
          <a:p>
            <a:pPr marL="1200150" lvl="2" indent="-285750">
              <a:buFont typeface="Arial" panose="020B0604020202020204" pitchFamily="34" charset="0"/>
              <a:buChar char="•"/>
            </a:pPr>
            <a:r>
              <a:rPr lang="en-US" dirty="0" smtClean="0"/>
              <a:t>Enacts 26 MRS Section 621-A(7)</a:t>
            </a:r>
          </a:p>
          <a:p>
            <a:pPr marL="742950" lvl="1" indent="-285750">
              <a:buFont typeface="Arial" panose="020B0604020202020204" pitchFamily="34" charset="0"/>
              <a:buChar char="•"/>
            </a:pPr>
            <a:endParaRPr lang="en-US" dirty="0" smtClean="0"/>
          </a:p>
          <a:p>
            <a:pPr marL="1200150" lvl="2" indent="-285750">
              <a:buFont typeface="Arial" panose="020B0604020202020204" pitchFamily="34" charset="0"/>
              <a:buChar char="•"/>
            </a:pPr>
            <a:endParaRPr lang="en-US" dirty="0"/>
          </a:p>
          <a:p>
            <a:pPr lvl="2"/>
            <a:endParaRPr lang="en-US" dirty="0"/>
          </a:p>
        </p:txBody>
      </p:sp>
    </p:spTree>
    <p:extLst>
      <p:ext uri="{BB962C8B-B14F-4D97-AF65-F5344CB8AC3E}">
        <p14:creationId xmlns:p14="http://schemas.microsoft.com/office/powerpoint/2010/main" val="4193661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75955" y="748145"/>
            <a:ext cx="5195455" cy="523220"/>
          </a:xfrm>
          <a:prstGeom prst="rect">
            <a:avLst/>
          </a:prstGeom>
          <a:noFill/>
        </p:spPr>
        <p:txBody>
          <a:bodyPr wrap="square" rtlCol="0">
            <a:spAutoFit/>
          </a:bodyPr>
          <a:lstStyle/>
          <a:p>
            <a:pPr algn="ctr"/>
            <a:r>
              <a:rPr lang="en-US" sz="2800" dirty="0" smtClean="0"/>
              <a:t>Wage and Hour Updates</a:t>
            </a:r>
            <a:endParaRPr lang="en-US" sz="2800" dirty="0"/>
          </a:p>
        </p:txBody>
      </p:sp>
      <p:sp>
        <p:nvSpPr>
          <p:cNvPr id="4" name="TextBox 3"/>
          <p:cNvSpPr txBox="1"/>
          <p:nvPr/>
        </p:nvSpPr>
        <p:spPr>
          <a:xfrm>
            <a:off x="465511" y="1271365"/>
            <a:ext cx="10881361" cy="5016758"/>
          </a:xfrm>
          <a:prstGeom prst="rect">
            <a:avLst/>
          </a:prstGeom>
          <a:noFill/>
        </p:spPr>
        <p:txBody>
          <a:bodyPr wrap="square" rtlCol="0">
            <a:spAutoFit/>
          </a:bodyPr>
          <a:lstStyle/>
          <a:p>
            <a:r>
              <a:rPr lang="en-US" sz="2000" dirty="0" smtClean="0"/>
              <a:t>Federal Issues</a:t>
            </a:r>
            <a:endParaRPr lang="en-US" sz="2000" dirty="0"/>
          </a:p>
          <a:p>
            <a:pPr marL="342900" indent="-342900">
              <a:buFont typeface="Arial" panose="020B0604020202020204" pitchFamily="34" charset="0"/>
              <a:buChar char="•"/>
            </a:pPr>
            <a:r>
              <a:rPr lang="en-US" sz="2000" dirty="0" smtClean="0"/>
              <a:t>US DOL  - Tipped Employee Final Rule (29 C.F.R. § 531.56)</a:t>
            </a:r>
          </a:p>
          <a:p>
            <a:pPr marL="800100" lvl="1" indent="-342900">
              <a:buFont typeface="Arial" panose="020B0604020202020204" pitchFamily="34" charset="0"/>
              <a:buChar char="•"/>
            </a:pPr>
            <a:r>
              <a:rPr lang="en-US" sz="2000" dirty="0" smtClean="0"/>
              <a:t>2018 – Trump Administration rescinded guidance on 80/20 rule</a:t>
            </a:r>
          </a:p>
          <a:p>
            <a:pPr marL="800100" lvl="1" indent="-342900">
              <a:buFont typeface="Arial" panose="020B0604020202020204" pitchFamily="34" charset="0"/>
              <a:buChar char="•"/>
            </a:pPr>
            <a:r>
              <a:rPr lang="en-US" sz="2000" dirty="0" smtClean="0"/>
              <a:t>2020 – Trump Administration proposed rules to officially eliminate 80/20 rule</a:t>
            </a:r>
          </a:p>
          <a:p>
            <a:pPr marL="800100" lvl="1" indent="-342900">
              <a:buFont typeface="Arial" panose="020B0604020202020204" pitchFamily="34" charset="0"/>
              <a:buChar char="•"/>
            </a:pPr>
            <a:r>
              <a:rPr lang="en-US" sz="2000" dirty="0" smtClean="0"/>
              <a:t>2021 – Biden Administration withdrew and resubmitted new proposed rules</a:t>
            </a:r>
          </a:p>
          <a:p>
            <a:pPr marL="1257300" lvl="2" indent="-342900">
              <a:buFont typeface="Arial" panose="020B0604020202020204" pitchFamily="34" charset="0"/>
              <a:buChar char="•"/>
            </a:pPr>
            <a:r>
              <a:rPr lang="en-US" sz="2000" dirty="0" smtClean="0"/>
              <a:t>Sets limits on how much time a tipped employee can spend on non-tipped activities when the employer takes a tip credit</a:t>
            </a:r>
          </a:p>
          <a:p>
            <a:pPr marL="1257300" lvl="2" indent="-342900">
              <a:buFont typeface="Arial" panose="020B0604020202020204" pitchFamily="34" charset="0"/>
              <a:buChar char="•"/>
            </a:pPr>
            <a:r>
              <a:rPr lang="en-US" sz="2000" dirty="0" smtClean="0"/>
              <a:t>Reinstates 80/20 rule</a:t>
            </a:r>
          </a:p>
          <a:p>
            <a:pPr marL="1714500" lvl="3" indent="-342900">
              <a:buFont typeface="Arial" panose="020B0604020202020204" pitchFamily="34" charset="0"/>
              <a:buChar char="•"/>
            </a:pPr>
            <a:r>
              <a:rPr lang="en-US" sz="2000" dirty="0" smtClean="0"/>
              <a:t>Can only take credit when tipped employee is performing “tip-producing” work or work that “directly supports tip-producing work”</a:t>
            </a:r>
          </a:p>
          <a:p>
            <a:pPr marL="2628900" lvl="5" indent="-342900">
              <a:buFont typeface="Arial" panose="020B0604020202020204" pitchFamily="34" charset="0"/>
              <a:buChar char="•"/>
            </a:pPr>
            <a:r>
              <a:rPr lang="en-US" sz="2000" dirty="0" smtClean="0"/>
              <a:t>Cannot spend “substantial amount of time” doing “tip-supporting” work</a:t>
            </a:r>
          </a:p>
          <a:p>
            <a:pPr marL="3086100" lvl="6" indent="-342900">
              <a:buFont typeface="Arial" panose="020B0604020202020204" pitchFamily="34" charset="0"/>
              <a:buChar char="•"/>
            </a:pPr>
            <a:r>
              <a:rPr lang="en-US" sz="2000" dirty="0" smtClean="0"/>
              <a:t>“Substantial” </a:t>
            </a:r>
          </a:p>
          <a:p>
            <a:pPr marL="3543300" lvl="7" indent="-342900">
              <a:buFont typeface="Arial" panose="020B0604020202020204" pitchFamily="34" charset="0"/>
              <a:buChar char="•"/>
            </a:pPr>
            <a:r>
              <a:rPr lang="en-US" sz="2000" dirty="0" smtClean="0"/>
              <a:t>More than 20% of hours worked in a workweek</a:t>
            </a:r>
          </a:p>
          <a:p>
            <a:pPr marL="3543300" lvl="7" indent="-342900">
              <a:buFont typeface="Arial" panose="020B0604020202020204" pitchFamily="34" charset="0"/>
              <a:buChar char="•"/>
            </a:pPr>
            <a:r>
              <a:rPr lang="en-US" sz="2000" dirty="0" smtClean="0"/>
              <a:t>More than 30 minutes continuously</a:t>
            </a:r>
          </a:p>
          <a:p>
            <a:pPr marL="1714500" lvl="3" indent="-342900">
              <a:buFont typeface="Arial" panose="020B0604020202020204" pitchFamily="34" charset="0"/>
              <a:buChar char="•"/>
            </a:pPr>
            <a:r>
              <a:rPr lang="en-US" sz="2000" dirty="0" smtClean="0"/>
              <a:t>Must pay minimum wage for all time in excess of these limits</a:t>
            </a:r>
          </a:p>
          <a:p>
            <a:pPr marL="800100" lvl="1"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3104272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6575" y="822960"/>
            <a:ext cx="5985163" cy="523220"/>
          </a:xfrm>
          <a:prstGeom prst="rect">
            <a:avLst/>
          </a:prstGeom>
          <a:noFill/>
        </p:spPr>
        <p:txBody>
          <a:bodyPr wrap="square" rtlCol="0">
            <a:spAutoFit/>
          </a:bodyPr>
          <a:lstStyle/>
          <a:p>
            <a:pPr algn="ctr"/>
            <a:r>
              <a:rPr lang="en-US" sz="2800" dirty="0" smtClean="0"/>
              <a:t>Wage and Hour Updates</a:t>
            </a:r>
            <a:endParaRPr lang="en-US" sz="2800" dirty="0"/>
          </a:p>
        </p:txBody>
      </p:sp>
      <p:sp>
        <p:nvSpPr>
          <p:cNvPr id="3" name="TextBox 2"/>
          <p:cNvSpPr txBox="1"/>
          <p:nvPr/>
        </p:nvSpPr>
        <p:spPr>
          <a:xfrm>
            <a:off x="1097280" y="1454727"/>
            <a:ext cx="10365971" cy="4062651"/>
          </a:xfrm>
          <a:prstGeom prst="rect">
            <a:avLst/>
          </a:prstGeom>
          <a:noFill/>
        </p:spPr>
        <p:txBody>
          <a:bodyPr wrap="square" rtlCol="0">
            <a:spAutoFit/>
          </a:bodyPr>
          <a:lstStyle/>
          <a:p>
            <a:r>
              <a:rPr lang="en-US" sz="2400" dirty="0" smtClean="0"/>
              <a:t>Federal Issues</a:t>
            </a:r>
          </a:p>
          <a:p>
            <a:endParaRPr lang="en-US" dirty="0"/>
          </a:p>
          <a:p>
            <a:pPr marL="285750" indent="-285750">
              <a:buFont typeface="Arial" panose="020B0604020202020204" pitchFamily="34" charset="0"/>
              <a:buChar char="•"/>
            </a:pPr>
            <a:r>
              <a:rPr lang="en-US" dirty="0" smtClean="0"/>
              <a:t>Tip Credit Rule – Cont. </a:t>
            </a:r>
          </a:p>
          <a:p>
            <a:pPr marL="742950" lvl="1" indent="-285750">
              <a:buFont typeface="Arial" panose="020B0604020202020204" pitchFamily="34" charset="0"/>
              <a:buChar char="•"/>
            </a:pPr>
            <a:r>
              <a:rPr lang="en-US" dirty="0" smtClean="0"/>
              <a:t>“Tip-producing work” – all aspects of the service to customers for which the employee receives tips</a:t>
            </a:r>
          </a:p>
          <a:p>
            <a:pPr marL="1200150" lvl="2" indent="-285750">
              <a:buFont typeface="Arial" panose="020B0604020202020204" pitchFamily="34" charset="0"/>
              <a:buChar char="•"/>
            </a:pPr>
            <a:r>
              <a:rPr lang="en-US" dirty="0" smtClean="0"/>
              <a:t>Bartender talking to a guest, putting the TV on a requested show, getting a specific drink out of storage for them</a:t>
            </a:r>
          </a:p>
          <a:p>
            <a:pPr marL="1200150" lvl="2" indent="-285750">
              <a:buFont typeface="Arial" panose="020B0604020202020204" pitchFamily="34" charset="0"/>
              <a:buChar char="•"/>
            </a:pPr>
            <a:r>
              <a:rPr lang="en-US" dirty="0" smtClean="0"/>
              <a:t>Server getting a highchair and coloring book for guests, wiping down a spill at their table</a:t>
            </a:r>
          </a:p>
          <a:p>
            <a:pPr marL="1200150" lvl="2" indent="-285750">
              <a:buFont typeface="Arial" panose="020B0604020202020204" pitchFamily="34" charset="0"/>
              <a:buChar char="•"/>
            </a:pPr>
            <a:r>
              <a:rPr lang="en-US" dirty="0" smtClean="0"/>
              <a:t>Busser resetting tables between customers</a:t>
            </a:r>
          </a:p>
          <a:p>
            <a:pPr marL="742950" lvl="1" indent="-285750">
              <a:buFont typeface="Arial" panose="020B0604020202020204" pitchFamily="34" charset="0"/>
              <a:buChar char="•"/>
            </a:pPr>
            <a:r>
              <a:rPr lang="en-US" dirty="0" smtClean="0"/>
              <a:t>“Tip-supporting work” – work that is in preparation of tip-producing work, or which assists it</a:t>
            </a:r>
          </a:p>
          <a:p>
            <a:pPr marL="1200150" lvl="2" indent="-285750">
              <a:buFont typeface="Arial" panose="020B0604020202020204" pitchFamily="34" charset="0"/>
              <a:buChar char="•"/>
            </a:pPr>
            <a:r>
              <a:rPr lang="en-US" dirty="0" smtClean="0"/>
              <a:t>Bartender getting a case of drinks from storage to stock the bar, cleaning the beverage station</a:t>
            </a:r>
          </a:p>
          <a:p>
            <a:pPr marL="1200150" lvl="2" indent="-285750">
              <a:buFont typeface="Arial" panose="020B0604020202020204" pitchFamily="34" charset="0"/>
              <a:buChar char="•"/>
            </a:pPr>
            <a:r>
              <a:rPr lang="en-US" dirty="0" smtClean="0"/>
              <a:t>Server folding napkins or filling condiment containers during lulls</a:t>
            </a:r>
          </a:p>
          <a:p>
            <a:pPr marL="1200150" lvl="2" indent="-285750">
              <a:buFont typeface="Arial" panose="020B0604020202020204" pitchFamily="34" charset="0"/>
              <a:buChar char="•"/>
            </a:pPr>
            <a:r>
              <a:rPr lang="en-US" dirty="0" smtClean="0"/>
              <a:t>Busser setting tables, folding napkins, and rolling silverware before opening</a:t>
            </a:r>
          </a:p>
          <a:p>
            <a:pPr marL="742950" lvl="1" indent="-285750">
              <a:buFont typeface="Arial" panose="020B0604020202020204" pitchFamily="34" charset="0"/>
              <a:buChar char="•"/>
            </a:pPr>
            <a:r>
              <a:rPr lang="en-US" dirty="0" smtClean="0"/>
              <a:t>Effective 12/28/2021</a:t>
            </a:r>
          </a:p>
          <a:p>
            <a:pPr marL="1200150" lvl="2" indent="-285750">
              <a:buFont typeface="Arial" panose="020B0604020202020204" pitchFamily="34" charset="0"/>
              <a:buChar char="•"/>
            </a:pPr>
            <a:endParaRPr lang="en-US" dirty="0"/>
          </a:p>
        </p:txBody>
      </p:sp>
    </p:spTree>
    <p:extLst>
      <p:ext uri="{BB962C8B-B14F-4D97-AF65-F5344CB8AC3E}">
        <p14:creationId xmlns:p14="http://schemas.microsoft.com/office/powerpoint/2010/main" val="3008339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08465" y="748145"/>
            <a:ext cx="5153891" cy="523220"/>
          </a:xfrm>
          <a:prstGeom prst="rect">
            <a:avLst/>
          </a:prstGeom>
          <a:noFill/>
        </p:spPr>
        <p:txBody>
          <a:bodyPr wrap="square" rtlCol="0">
            <a:spAutoFit/>
          </a:bodyPr>
          <a:lstStyle/>
          <a:p>
            <a:pPr algn="ctr"/>
            <a:r>
              <a:rPr lang="en-US" sz="2800" dirty="0" smtClean="0"/>
              <a:t>Wage and Hour Updates</a:t>
            </a:r>
            <a:endParaRPr lang="en-US" sz="2800" dirty="0"/>
          </a:p>
        </p:txBody>
      </p:sp>
      <p:sp>
        <p:nvSpPr>
          <p:cNvPr id="3" name="TextBox 2"/>
          <p:cNvSpPr txBox="1"/>
          <p:nvPr/>
        </p:nvSpPr>
        <p:spPr>
          <a:xfrm>
            <a:off x="822960" y="1271365"/>
            <a:ext cx="10914611" cy="4339650"/>
          </a:xfrm>
          <a:prstGeom prst="rect">
            <a:avLst/>
          </a:prstGeom>
          <a:noFill/>
        </p:spPr>
        <p:txBody>
          <a:bodyPr wrap="square" rtlCol="0">
            <a:spAutoFit/>
          </a:bodyPr>
          <a:lstStyle/>
          <a:p>
            <a:r>
              <a:rPr lang="en-US" sz="2400" dirty="0" smtClean="0"/>
              <a:t>Federal Issues</a:t>
            </a:r>
          </a:p>
          <a:p>
            <a:pPr marL="342900" indent="-342900">
              <a:buFont typeface="Arial" panose="020B0604020202020204" pitchFamily="34" charset="0"/>
              <a:buChar char="•"/>
            </a:pPr>
            <a:r>
              <a:rPr lang="en-US" dirty="0" smtClean="0"/>
              <a:t>OSHA Emergency Temporary Standard (100+ employees) – 29 C.F.R. § 1910.501(f)</a:t>
            </a:r>
          </a:p>
          <a:p>
            <a:pPr marL="800100" lvl="1" indent="-342900">
              <a:buFont typeface="Arial" panose="020B0604020202020204" pitchFamily="34" charset="0"/>
              <a:buChar char="•"/>
            </a:pPr>
            <a:r>
              <a:rPr lang="en-US" dirty="0" smtClean="0"/>
              <a:t>4 hours paid leave at regular rate of pay for each </a:t>
            </a:r>
            <a:r>
              <a:rPr lang="en-US" i="1" dirty="0" smtClean="0"/>
              <a:t>primary </a:t>
            </a:r>
            <a:r>
              <a:rPr lang="en-US" dirty="0" smtClean="0"/>
              <a:t>vaccination dose during working hours</a:t>
            </a:r>
          </a:p>
          <a:p>
            <a:pPr marL="1257300" lvl="2" indent="-342900">
              <a:buFont typeface="Arial" panose="020B0604020202020204" pitchFamily="34" charset="0"/>
              <a:buChar char="•"/>
            </a:pPr>
            <a:r>
              <a:rPr lang="en-US" dirty="0"/>
              <a:t>R</a:t>
            </a:r>
            <a:r>
              <a:rPr lang="en-US" dirty="0" smtClean="0"/>
              <a:t>egistering, filling out paperwork, travel, time spent at vaccination site, etc.</a:t>
            </a:r>
          </a:p>
          <a:p>
            <a:pPr marL="1257300" lvl="2" indent="-342900">
              <a:buFont typeface="Arial" panose="020B0604020202020204" pitchFamily="34" charset="0"/>
              <a:buChar char="•"/>
            </a:pPr>
            <a:r>
              <a:rPr lang="en-US" dirty="0" smtClean="0"/>
              <a:t>Cannot offset this time with PTO, sick time, etc. </a:t>
            </a:r>
          </a:p>
          <a:p>
            <a:pPr marL="1257300" lvl="2" indent="-342900">
              <a:buFont typeface="Arial" panose="020B0604020202020204" pitchFamily="34" charset="0"/>
              <a:buChar char="•"/>
            </a:pPr>
            <a:r>
              <a:rPr lang="en-US" dirty="0" smtClean="0"/>
              <a:t>Not required to pay or reimburse transportation costs</a:t>
            </a:r>
          </a:p>
          <a:p>
            <a:pPr marL="1257300" lvl="2" indent="-342900">
              <a:buFont typeface="Arial" panose="020B0604020202020204" pitchFamily="34" charset="0"/>
              <a:buChar char="•"/>
            </a:pPr>
            <a:r>
              <a:rPr lang="en-US" dirty="0" smtClean="0"/>
              <a:t>Not required to pay if employee </a:t>
            </a:r>
            <a:r>
              <a:rPr lang="en-US" i="1" dirty="0" smtClean="0"/>
              <a:t>chooses </a:t>
            </a:r>
            <a:r>
              <a:rPr lang="en-US" dirty="0" smtClean="0"/>
              <a:t>to get vaccine outside of work hours</a:t>
            </a:r>
          </a:p>
          <a:p>
            <a:pPr marL="800100" lvl="1" indent="-342900">
              <a:buFont typeface="Arial" panose="020B0604020202020204" pitchFamily="34" charset="0"/>
              <a:buChar char="•"/>
            </a:pPr>
            <a:r>
              <a:rPr lang="en-US" dirty="0" smtClean="0"/>
              <a:t>Reasonable amount of time and paid sick leave to recover from side effects for each </a:t>
            </a:r>
            <a:r>
              <a:rPr lang="en-US" i="1" dirty="0" smtClean="0"/>
              <a:t>primary</a:t>
            </a:r>
            <a:r>
              <a:rPr lang="en-US" dirty="0" smtClean="0"/>
              <a:t> dose</a:t>
            </a:r>
          </a:p>
          <a:p>
            <a:pPr marL="1257300" lvl="2" indent="-342900">
              <a:buFont typeface="Arial" panose="020B0604020202020204" pitchFamily="34" charset="0"/>
              <a:buChar char="•"/>
            </a:pPr>
            <a:r>
              <a:rPr lang="en-US" dirty="0" smtClean="0"/>
              <a:t>Can require use of sick leave or general-use PTO, </a:t>
            </a:r>
            <a:r>
              <a:rPr lang="en-US" i="1" dirty="0" smtClean="0"/>
              <a:t>but only if</a:t>
            </a:r>
            <a:r>
              <a:rPr lang="en-US" dirty="0" smtClean="0"/>
              <a:t> it’s already been accrued</a:t>
            </a:r>
          </a:p>
          <a:p>
            <a:pPr marL="1714500" lvl="3" indent="-342900">
              <a:buFont typeface="Arial" panose="020B0604020202020204" pitchFamily="34" charset="0"/>
              <a:buChar char="•"/>
            </a:pPr>
            <a:r>
              <a:rPr lang="en-US" dirty="0" smtClean="0"/>
              <a:t>Cannot make them go into the negative</a:t>
            </a:r>
          </a:p>
          <a:p>
            <a:pPr marL="1714500" lvl="3" indent="-342900">
              <a:buFont typeface="Arial" panose="020B0604020202020204" pitchFamily="34" charset="0"/>
              <a:buChar char="•"/>
            </a:pPr>
            <a:r>
              <a:rPr lang="en-US" dirty="0" smtClean="0"/>
              <a:t>Cannot make them use vacation time if you differentiate between types of leave</a:t>
            </a:r>
          </a:p>
          <a:p>
            <a:pPr marL="1714500" lvl="3" indent="-342900">
              <a:buFont typeface="Arial" panose="020B0604020202020204" pitchFamily="34" charset="0"/>
              <a:buChar char="•"/>
            </a:pPr>
            <a:r>
              <a:rPr lang="en-US" dirty="0" smtClean="0"/>
              <a:t>Can cap at 2 days per primary dose</a:t>
            </a:r>
          </a:p>
          <a:p>
            <a:pPr marL="800100" lvl="1" indent="-342900">
              <a:buFont typeface="Arial" panose="020B0604020202020204" pitchFamily="34" charset="0"/>
              <a:buChar char="•"/>
            </a:pPr>
            <a:r>
              <a:rPr lang="en-US" dirty="0" smtClean="0"/>
              <a:t>Does not require employer to pay for </a:t>
            </a:r>
            <a:r>
              <a:rPr lang="en-US" i="1" dirty="0" smtClean="0"/>
              <a:t>costs</a:t>
            </a:r>
            <a:r>
              <a:rPr lang="en-US" dirty="0" smtClean="0"/>
              <a:t> of testing</a:t>
            </a:r>
          </a:p>
          <a:p>
            <a:pPr marL="800100" lvl="1" indent="-342900">
              <a:buFont typeface="Arial" panose="020B0604020202020204" pitchFamily="34" charset="0"/>
              <a:buChar char="•"/>
            </a:pPr>
            <a:r>
              <a:rPr lang="en-US" dirty="0" smtClean="0"/>
              <a:t>Does not require employer to pay for costs of face masks</a:t>
            </a:r>
          </a:p>
          <a:p>
            <a:pPr marL="1257300" lvl="2" indent="-342900">
              <a:buFont typeface="Arial" panose="020B0604020202020204" pitchFamily="34" charset="0"/>
              <a:buChar char="•"/>
            </a:pPr>
            <a:endParaRPr lang="en-US" dirty="0"/>
          </a:p>
        </p:txBody>
      </p:sp>
    </p:spTree>
    <p:extLst>
      <p:ext uri="{BB962C8B-B14F-4D97-AF65-F5344CB8AC3E}">
        <p14:creationId xmlns:p14="http://schemas.microsoft.com/office/powerpoint/2010/main" val="156571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5" y="822960"/>
            <a:ext cx="7431579" cy="523220"/>
          </a:xfrm>
          <a:prstGeom prst="rect">
            <a:avLst/>
          </a:prstGeom>
          <a:noFill/>
        </p:spPr>
        <p:txBody>
          <a:bodyPr wrap="square" rtlCol="0">
            <a:spAutoFit/>
          </a:bodyPr>
          <a:lstStyle/>
          <a:p>
            <a:pPr algn="ctr"/>
            <a:r>
              <a:rPr lang="en-US" sz="2800" dirty="0" smtClean="0"/>
              <a:t>Wage and Hour Issues</a:t>
            </a:r>
            <a:endParaRPr lang="en-US" sz="2800" dirty="0"/>
          </a:p>
        </p:txBody>
      </p:sp>
      <p:sp>
        <p:nvSpPr>
          <p:cNvPr id="3" name="TextBox 2"/>
          <p:cNvSpPr txBox="1"/>
          <p:nvPr/>
        </p:nvSpPr>
        <p:spPr>
          <a:xfrm>
            <a:off x="806334" y="1163782"/>
            <a:ext cx="10806546" cy="2954655"/>
          </a:xfrm>
          <a:prstGeom prst="rect">
            <a:avLst/>
          </a:prstGeom>
          <a:noFill/>
        </p:spPr>
        <p:txBody>
          <a:bodyPr wrap="square" rtlCol="0">
            <a:spAutoFit/>
          </a:bodyPr>
          <a:lstStyle/>
          <a:p>
            <a:r>
              <a:rPr lang="en-US" sz="2400" dirty="0" smtClean="0"/>
              <a:t>Federal Issues</a:t>
            </a:r>
          </a:p>
          <a:p>
            <a:pPr marL="800100" lvl="1" indent="-342900">
              <a:buFont typeface="Arial" panose="020B0604020202020204" pitchFamily="34" charset="0"/>
              <a:buChar char="•"/>
            </a:pPr>
            <a:r>
              <a:rPr lang="en-US" dirty="0" smtClean="0"/>
              <a:t>OSHA ETS (Healthcare) – 29 C.F.R. § 1910.502</a:t>
            </a:r>
          </a:p>
          <a:p>
            <a:pPr marL="1257300" lvl="2" indent="-342900">
              <a:buFont typeface="Arial" panose="020B0604020202020204" pitchFamily="34" charset="0"/>
              <a:buChar char="•"/>
            </a:pPr>
            <a:r>
              <a:rPr lang="en-US" dirty="0" smtClean="0"/>
              <a:t>Reasonable time and paid leave for vaccination</a:t>
            </a:r>
          </a:p>
          <a:p>
            <a:pPr marL="1714500" lvl="3" indent="-342900">
              <a:buFont typeface="Arial" panose="020B0604020202020204" pitchFamily="34" charset="0"/>
              <a:buChar char="•"/>
            </a:pPr>
            <a:r>
              <a:rPr lang="en-US" dirty="0" smtClean="0"/>
              <a:t>Registering, paperwork, travel time, appointment, etc. </a:t>
            </a:r>
          </a:p>
          <a:p>
            <a:pPr marL="1714500" lvl="3" indent="-342900">
              <a:buFont typeface="Arial" panose="020B0604020202020204" pitchFamily="34" charset="0"/>
              <a:buChar char="•"/>
            </a:pPr>
            <a:r>
              <a:rPr lang="en-US" dirty="0" smtClean="0"/>
              <a:t>Don’t have to pay if employee chooses to get vaccinated outside of working hours</a:t>
            </a:r>
          </a:p>
          <a:p>
            <a:pPr marL="1257300" lvl="2" indent="-342900">
              <a:buFont typeface="Arial" panose="020B0604020202020204" pitchFamily="34" charset="0"/>
              <a:buChar char="•"/>
            </a:pPr>
            <a:r>
              <a:rPr lang="en-US" dirty="0" smtClean="0"/>
              <a:t>Reasonable time and paid leave to recover from side effects</a:t>
            </a:r>
          </a:p>
          <a:p>
            <a:pPr marL="1257300" lvl="2" indent="-342900">
              <a:buFont typeface="Arial" panose="020B0604020202020204" pitchFamily="34" charset="0"/>
              <a:buChar char="•"/>
            </a:pPr>
            <a:r>
              <a:rPr lang="en-US" dirty="0" smtClean="0"/>
              <a:t>Paid leave may be sick leave, if accrued and available, or administrative leave </a:t>
            </a:r>
          </a:p>
          <a:p>
            <a:pPr marL="1257300" lvl="2" indent="-342900">
              <a:buFont typeface="Arial" panose="020B0604020202020204" pitchFamily="34" charset="0"/>
              <a:buChar char="•"/>
            </a:pPr>
            <a:r>
              <a:rPr lang="en-US" dirty="0" smtClean="0"/>
              <a:t>Can cap time for vaccination at 4 hours per dose; recovery at 8 hours per dose</a:t>
            </a:r>
          </a:p>
          <a:p>
            <a:pPr marL="1257300" lvl="2" indent="-342900">
              <a:buFont typeface="Arial" panose="020B0604020202020204" pitchFamily="34" charset="0"/>
              <a:buChar char="•"/>
            </a:pPr>
            <a:endParaRPr lang="en-US" dirty="0" smtClean="0"/>
          </a:p>
          <a:p>
            <a:pPr marL="1257300" lvl="2"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2385063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19251" y="972589"/>
            <a:ext cx="6758247" cy="523220"/>
          </a:xfrm>
          <a:prstGeom prst="rect">
            <a:avLst/>
          </a:prstGeom>
          <a:noFill/>
        </p:spPr>
        <p:txBody>
          <a:bodyPr wrap="square" rtlCol="0">
            <a:spAutoFit/>
          </a:bodyPr>
          <a:lstStyle/>
          <a:p>
            <a:pPr algn="ctr"/>
            <a:r>
              <a:rPr lang="en-US" sz="2800" dirty="0" smtClean="0"/>
              <a:t>Wage and Hour Issues</a:t>
            </a:r>
            <a:endParaRPr lang="en-US" sz="2800" dirty="0"/>
          </a:p>
        </p:txBody>
      </p:sp>
      <p:sp>
        <p:nvSpPr>
          <p:cNvPr id="3" name="TextBox 2"/>
          <p:cNvSpPr txBox="1"/>
          <p:nvPr/>
        </p:nvSpPr>
        <p:spPr>
          <a:xfrm>
            <a:off x="1047404" y="1495809"/>
            <a:ext cx="10557163" cy="4801314"/>
          </a:xfrm>
          <a:prstGeom prst="rect">
            <a:avLst/>
          </a:prstGeom>
          <a:noFill/>
        </p:spPr>
        <p:txBody>
          <a:bodyPr wrap="square" rtlCol="0">
            <a:spAutoFit/>
          </a:bodyPr>
          <a:lstStyle/>
          <a:p>
            <a:r>
              <a:rPr lang="en-US" dirty="0"/>
              <a:t>US DOL Opinion Letter 2020-19 (December 31, 2020)</a:t>
            </a:r>
          </a:p>
          <a:p>
            <a:pPr marL="800100" lvl="1" indent="-342900">
              <a:buFont typeface="Arial" panose="020B0604020202020204" pitchFamily="34" charset="0"/>
              <a:buChar char="•"/>
            </a:pPr>
            <a:r>
              <a:rPr lang="en-US" dirty="0"/>
              <a:t>Issue – compensability of travel time for an EE who works remotely part of the day</a:t>
            </a:r>
          </a:p>
          <a:p>
            <a:pPr marL="800100" lvl="1" indent="-342900">
              <a:buFont typeface="Arial" panose="020B0604020202020204" pitchFamily="34" charset="0"/>
              <a:buChar char="•"/>
            </a:pPr>
            <a:r>
              <a:rPr lang="en-US" dirty="0" smtClean="0"/>
              <a:t>Facts </a:t>
            </a:r>
            <a:r>
              <a:rPr lang="en-US" dirty="0"/>
              <a:t>– EE normally works in office from 8:00-4:30, 1 hour commute</a:t>
            </a:r>
          </a:p>
          <a:p>
            <a:pPr marL="1257300" lvl="2" indent="-342900">
              <a:buFont typeface="Arial" panose="020B0604020202020204" pitchFamily="34" charset="0"/>
              <a:buChar char="•"/>
            </a:pPr>
            <a:r>
              <a:rPr lang="en-US" dirty="0" smtClean="0"/>
              <a:t>Hypo 1 – EE leaves </a:t>
            </a:r>
            <a:r>
              <a:rPr lang="en-US" dirty="0"/>
              <a:t>work at 1:00 for </a:t>
            </a:r>
            <a:r>
              <a:rPr lang="en-US" dirty="0" smtClean="0"/>
              <a:t>PTC; drives </a:t>
            </a:r>
            <a:r>
              <a:rPr lang="en-US" dirty="0"/>
              <a:t>30 minutes to school, then 30 minutes </a:t>
            </a:r>
            <a:r>
              <a:rPr lang="en-US" dirty="0" smtClean="0"/>
              <a:t>from to </a:t>
            </a:r>
            <a:r>
              <a:rPr lang="en-US" dirty="0"/>
              <a:t>home, and then resumes work from home</a:t>
            </a:r>
          </a:p>
          <a:p>
            <a:pPr marL="1714500" lvl="3" indent="-342900">
              <a:buFont typeface="Arial" panose="020B0604020202020204" pitchFamily="34" charset="0"/>
              <a:buChar char="•"/>
            </a:pPr>
            <a:r>
              <a:rPr lang="en-US" dirty="0"/>
              <a:t>Is time driving from office to school compensable? School to home?</a:t>
            </a:r>
          </a:p>
          <a:p>
            <a:pPr marL="1257300" lvl="2" indent="-342900">
              <a:buFont typeface="Arial" panose="020B0604020202020204" pitchFamily="34" charset="0"/>
              <a:buChar char="•"/>
            </a:pPr>
            <a:r>
              <a:rPr lang="en-US" dirty="0" smtClean="0"/>
              <a:t>Hypo 2 – EE starts work at home early at 6:00; leaves for a doctor’s appointment at 8:00, drives 45 minutes to doctor’s office, then 15 minutes from doctor’s office to work and works out the remainder of her day at the office. </a:t>
            </a:r>
          </a:p>
          <a:p>
            <a:pPr marL="1714500" lvl="3" indent="-342900">
              <a:buFont typeface="Arial" panose="020B0604020202020204" pitchFamily="34" charset="0"/>
              <a:buChar char="•"/>
            </a:pPr>
            <a:r>
              <a:rPr lang="en-US" dirty="0" smtClean="0"/>
              <a:t>Is time driving from home to doctor’s office compensable? Doctor’s office to work? Office to home?</a:t>
            </a:r>
          </a:p>
          <a:p>
            <a:pPr marL="1257300" lvl="2" indent="-342900">
              <a:buFont typeface="Arial" panose="020B0604020202020204" pitchFamily="34" charset="0"/>
              <a:buChar char="•"/>
            </a:pPr>
            <a:r>
              <a:rPr lang="en-US" dirty="0" smtClean="0"/>
              <a:t>Answer – no. </a:t>
            </a:r>
          </a:p>
          <a:p>
            <a:pPr marL="1714500" lvl="3" indent="-342900">
              <a:buFont typeface="Arial" panose="020B0604020202020204" pitchFamily="34" charset="0"/>
              <a:buChar char="•"/>
            </a:pPr>
            <a:r>
              <a:rPr lang="en-US" dirty="0" smtClean="0"/>
              <a:t>Not “worksite-to-worksite” travel because it is not related to her job duties, it is personal travel</a:t>
            </a:r>
          </a:p>
          <a:p>
            <a:pPr marL="1714500" lvl="3" indent="-342900">
              <a:buFont typeface="Arial" panose="020B0604020202020204" pitchFamily="34" charset="0"/>
              <a:buChar char="•"/>
            </a:pPr>
            <a:r>
              <a:rPr lang="en-US" dirty="0" smtClean="0"/>
              <a:t>Not a “continuous workday” because she is completely relieved from duty and is able to use this time for her own purposes</a:t>
            </a:r>
            <a:endParaRPr lang="en-US" dirty="0"/>
          </a:p>
          <a:p>
            <a:endParaRPr lang="en-US" dirty="0"/>
          </a:p>
        </p:txBody>
      </p:sp>
    </p:spTree>
    <p:extLst>
      <p:ext uri="{BB962C8B-B14F-4D97-AF65-F5344CB8AC3E}">
        <p14:creationId xmlns:p14="http://schemas.microsoft.com/office/powerpoint/2010/main" val="1196812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5956" y="806335"/>
            <a:ext cx="6267797" cy="523220"/>
          </a:xfrm>
          <a:prstGeom prst="rect">
            <a:avLst/>
          </a:prstGeom>
          <a:noFill/>
        </p:spPr>
        <p:txBody>
          <a:bodyPr wrap="square" rtlCol="0">
            <a:spAutoFit/>
          </a:bodyPr>
          <a:lstStyle/>
          <a:p>
            <a:pPr algn="ctr"/>
            <a:r>
              <a:rPr lang="en-US" sz="2800" dirty="0" smtClean="0"/>
              <a:t>Wage and Hour Issues</a:t>
            </a:r>
            <a:endParaRPr lang="en-US" sz="2800" dirty="0"/>
          </a:p>
        </p:txBody>
      </p:sp>
      <mc:AlternateContent xmlns:mc="http://schemas.openxmlformats.org/markup-compatibility/2006" xmlns:a14="http://schemas.microsoft.com/office/drawing/2010/main">
        <mc:Choice Requires="a14">
          <p:sp>
            <p:nvSpPr>
              <p:cNvPr id="4" name="TextBox 3"/>
              <p:cNvSpPr txBox="1"/>
              <p:nvPr/>
            </p:nvSpPr>
            <p:spPr>
              <a:xfrm>
                <a:off x="964277" y="1404851"/>
                <a:ext cx="10806545" cy="4801314"/>
              </a:xfrm>
              <a:prstGeom prst="rect">
                <a:avLst/>
              </a:prstGeom>
              <a:noFill/>
            </p:spPr>
            <p:txBody>
              <a:bodyPr wrap="square" rtlCol="0">
                <a:spAutoFit/>
              </a:bodyPr>
              <a:lstStyle/>
              <a:p>
                <a:r>
                  <a:rPr lang="en-US" dirty="0" smtClean="0"/>
                  <a:t>US DOL Opinion Letter 2020-18 (November 30, 2020)</a:t>
                </a:r>
              </a:p>
              <a:p>
                <a:pPr marL="285750" indent="-285750">
                  <a:buFont typeface="Arial" panose="020B0604020202020204" pitchFamily="34" charset="0"/>
                  <a:buChar char="•"/>
                </a:pPr>
                <a:r>
                  <a:rPr lang="en-US" dirty="0" smtClean="0"/>
                  <a:t>What is “agriculture”</a:t>
                </a:r>
              </a:p>
              <a:p>
                <a:pPr marL="285750" indent="-285750">
                  <a:buFont typeface="Arial" panose="020B0604020202020204" pitchFamily="34" charset="0"/>
                  <a:buChar char="•"/>
                </a:pPr>
                <a:r>
                  <a:rPr lang="en-US" dirty="0" smtClean="0"/>
                  <a:t>Facts: ER operates an “insect farm” that produces “</a:t>
                </a:r>
                <a:r>
                  <a:rPr lang="en-US" dirty="0" err="1" smtClean="0"/>
                  <a:t>superworms</a:t>
                </a:r>
                <a:r>
                  <a:rPr lang="en-US" dirty="0" smtClean="0"/>
                  <a:t>” for animal feed as well as crickets and discoid roaches for human consumption</a:t>
                </a:r>
              </a:p>
              <a:p>
                <a:pPr marL="742950" lvl="1" indent="-285750">
                  <a:buFont typeface="Arial" panose="020B0604020202020204" pitchFamily="34" charset="0"/>
                  <a:buChar char="•"/>
                </a:pPr>
                <a:r>
                  <a:rPr lang="en-US" dirty="0" smtClean="0"/>
                  <a:t>3 categories of employees, all paid an hourly wage</a:t>
                </a:r>
              </a:p>
              <a:p>
                <a:pPr marL="1200150" lvl="2" indent="-285750">
                  <a:buFont typeface="Arial" panose="020B0604020202020204" pitchFamily="34" charset="0"/>
                  <a:buChar char="•"/>
                </a:pPr>
                <a:r>
                  <a:rPr lang="en-US" dirty="0" smtClean="0"/>
                  <a:t>1 – those who feed, water, harvest, clean, and breed the insects</a:t>
                </a:r>
              </a:p>
              <a:p>
                <a:pPr marL="1200150" lvl="2" indent="-285750">
                  <a:buFont typeface="Arial" panose="020B0604020202020204" pitchFamily="34" charset="0"/>
                  <a:buChar char="•"/>
                </a:pPr>
                <a:r>
                  <a:rPr lang="en-US" dirty="0" smtClean="0"/>
                  <a:t>2 – managers who oversee insect rearing and oversee insect operations</a:t>
                </a:r>
              </a:p>
              <a:p>
                <a:pPr marL="1200150" lvl="2" indent="-285750">
                  <a:buFont typeface="Arial" panose="020B0604020202020204" pitchFamily="34" charset="0"/>
                  <a:buChar char="•"/>
                </a:pPr>
                <a:r>
                  <a:rPr lang="en-US" dirty="0" smtClean="0"/>
                  <a:t>3 – facility workers who do maintenance on farm buildings and equipment, load and unload materials, do pest control, etc. </a:t>
                </a:r>
              </a:p>
              <a:p>
                <a:pPr marL="742950" lvl="1" indent="-285750">
                  <a:buFont typeface="Arial" panose="020B0604020202020204" pitchFamily="34" charset="0"/>
                  <a:buChar char="•"/>
                </a:pPr>
                <a:r>
                  <a:rPr lang="en-US" dirty="0" smtClean="0"/>
                  <a:t>Are any of these employed in “agriculture” and exempt from minimum wage and OT?</a:t>
                </a:r>
              </a:p>
              <a:p>
                <a:pPr marL="1200150" lvl="2" indent="-285750">
                  <a:buFont typeface="Arial" panose="020B0604020202020204" pitchFamily="34" charset="0"/>
                  <a:buChar char="•"/>
                </a:pPr>
                <a:r>
                  <a:rPr lang="en-US" dirty="0" smtClean="0"/>
                  <a:t>Yes. </a:t>
                </a:r>
              </a:p>
              <a:p>
                <a:pPr marL="800100" lvl="1" indent="-342900">
                  <a:buFont typeface="Arial" panose="020B0604020202020204" pitchFamily="34" charset="0"/>
                  <a:buChar char="•"/>
                </a:pPr>
                <a:r>
                  <a:rPr lang="en-US" dirty="0" smtClean="0"/>
                  <a:t>“‘Agriculture’ includes farming in all its branches and among other things includes…the raising of livestock, bees, fur-bearing animals, or poultry…” 29 U.S.C. </a:t>
                </a:r>
                <a14:m>
                  <m:oMath xmlns:m="http://schemas.openxmlformats.org/officeDocument/2006/math">
                    <m:r>
                      <a:rPr lang="en-US" i="1" smtClean="0">
                        <a:latin typeface="Cambria Math" panose="02040503050406030204" pitchFamily="18" charset="0"/>
                      </a:rPr>
                      <m:t>§</m:t>
                    </m:r>
                  </m:oMath>
                </a14:m>
                <a:r>
                  <a:rPr lang="en-US" dirty="0" smtClean="0"/>
                  <a:t> 203(f)</a:t>
                </a:r>
              </a:p>
              <a:p>
                <a:pPr marL="1257300" lvl="2" indent="-342900">
                  <a:buFont typeface="Arial" panose="020B0604020202020204" pitchFamily="34" charset="0"/>
                  <a:buChar char="•"/>
                </a:pPr>
                <a:r>
                  <a:rPr lang="en-US" dirty="0" smtClean="0"/>
                  <a:t>6</a:t>
                </a:r>
                <a:r>
                  <a:rPr lang="en-US" baseline="30000" dirty="0" smtClean="0"/>
                  <a:t>th</a:t>
                </a:r>
                <a:r>
                  <a:rPr lang="en-US" dirty="0" smtClean="0"/>
                  <a:t> Circuit – Congress  intended to define “agriculture” broadly, and “there is little to distinguish the worm farm from a traditional farm other than the unfamiliarity of worm farming. . . . The meaning of farming is not frozen in time.”</a:t>
                </a:r>
              </a:p>
              <a:p>
                <a:pPr marL="742950" lvl="1" indent="-285750">
                  <a:buFont typeface="Arial" panose="020B0604020202020204" pitchFamily="34" charset="0"/>
                  <a:buChar char="•"/>
                </a:pPr>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964277" y="1404851"/>
                <a:ext cx="10806545" cy="4801314"/>
              </a:xfrm>
              <a:prstGeom prst="rect">
                <a:avLst/>
              </a:prstGeom>
              <a:blipFill>
                <a:blip r:embed="rId2"/>
                <a:stretch>
                  <a:fillRect l="-451" t="-635" r="-677"/>
                </a:stretch>
              </a:blipFill>
            </p:spPr>
            <p:txBody>
              <a:bodyPr/>
              <a:lstStyle/>
              <a:p>
                <a:r>
                  <a:rPr lang="en-US">
                    <a:noFill/>
                  </a:rPr>
                  <a:t> </a:t>
                </a:r>
              </a:p>
            </p:txBody>
          </p:sp>
        </mc:Fallback>
      </mc:AlternateContent>
    </p:spTree>
    <p:extLst>
      <p:ext uri="{BB962C8B-B14F-4D97-AF65-F5344CB8AC3E}">
        <p14:creationId xmlns:p14="http://schemas.microsoft.com/office/powerpoint/2010/main" val="2222963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68138" y="689956"/>
            <a:ext cx="6700058" cy="523220"/>
          </a:xfrm>
          <a:prstGeom prst="rect">
            <a:avLst/>
          </a:prstGeom>
          <a:noFill/>
        </p:spPr>
        <p:txBody>
          <a:bodyPr wrap="square" rtlCol="0">
            <a:spAutoFit/>
          </a:bodyPr>
          <a:lstStyle/>
          <a:p>
            <a:pPr algn="ctr"/>
            <a:r>
              <a:rPr lang="en-US" sz="2800" dirty="0" smtClean="0"/>
              <a:t>Wage and Hour Issues</a:t>
            </a:r>
            <a:endParaRPr lang="en-US" sz="2800" dirty="0"/>
          </a:p>
        </p:txBody>
      </p:sp>
      <p:sp>
        <p:nvSpPr>
          <p:cNvPr id="3" name="TextBox 2"/>
          <p:cNvSpPr txBox="1"/>
          <p:nvPr/>
        </p:nvSpPr>
        <p:spPr>
          <a:xfrm>
            <a:off x="831273" y="1122218"/>
            <a:ext cx="11105803" cy="5078313"/>
          </a:xfrm>
          <a:prstGeom prst="rect">
            <a:avLst/>
          </a:prstGeom>
          <a:noFill/>
        </p:spPr>
        <p:txBody>
          <a:bodyPr wrap="square" rtlCol="0">
            <a:spAutoFit/>
          </a:bodyPr>
          <a:lstStyle/>
          <a:p>
            <a:r>
              <a:rPr lang="en-US" dirty="0" smtClean="0"/>
              <a:t>US DOL Opinion Letter 2021-1 (January 8, 2021)</a:t>
            </a:r>
          </a:p>
          <a:p>
            <a:pPr marL="285750" indent="-285750">
              <a:buFont typeface="Arial" panose="020B0604020202020204" pitchFamily="34" charset="0"/>
              <a:buChar char="•"/>
            </a:pPr>
            <a:r>
              <a:rPr lang="en-US" dirty="0" smtClean="0"/>
              <a:t>Issue: scope of “administrative employee” exemption</a:t>
            </a:r>
          </a:p>
          <a:p>
            <a:pPr marL="285750" indent="-285750">
              <a:buFont typeface="Arial" panose="020B0604020202020204" pitchFamily="34" charset="0"/>
              <a:buChar char="•"/>
            </a:pPr>
            <a:r>
              <a:rPr lang="en-US" dirty="0" smtClean="0"/>
              <a:t>Facts: ER is a life sciences products manufacturer. EEs are “account managers” who have at least a bachelor’s degree and who regularly consult with scientists. They learn about the client’s needs, researches what ER products would meet those needs, and develop individualized plans to pitch ERs products to the client. Lots of autonomy and flexibility to decide how best to develop and engage with clients. Paid base salary above threshold, plus commissions. </a:t>
            </a:r>
          </a:p>
          <a:p>
            <a:pPr marL="285750" indent="-285750">
              <a:buFont typeface="Arial" panose="020B0604020202020204" pitchFamily="34" charset="0"/>
              <a:buChar char="•"/>
            </a:pPr>
            <a:r>
              <a:rPr lang="en-US" dirty="0" smtClean="0"/>
              <a:t>Question: do they qualify as exempt administrative employees?</a:t>
            </a:r>
          </a:p>
          <a:p>
            <a:pPr marL="285750" indent="-285750">
              <a:buFont typeface="Arial" panose="020B0604020202020204" pitchFamily="34" charset="0"/>
              <a:buChar char="•"/>
            </a:pPr>
            <a:r>
              <a:rPr lang="en-US" dirty="0" smtClean="0"/>
              <a:t>Answer: Yes</a:t>
            </a:r>
          </a:p>
          <a:p>
            <a:pPr marL="285750" indent="-285750">
              <a:buFont typeface="Arial" panose="020B0604020202020204" pitchFamily="34" charset="0"/>
              <a:buChar char="•"/>
            </a:pPr>
            <a:r>
              <a:rPr lang="en-US" dirty="0" smtClean="0"/>
              <a:t>Law:  Administrative exemption requires: (1) compensation on salary or fee basis; (2) primary duty is “office or non-manual work directly related to the management or general business operations of the employer or the employer’s customers;” (3) primary duties include “exercise of discretion and judgment with respect to matters of significance.”</a:t>
            </a:r>
          </a:p>
          <a:p>
            <a:pPr marL="742950" lvl="1" indent="-285750">
              <a:buFont typeface="Arial" panose="020B0604020202020204" pitchFamily="34" charset="0"/>
              <a:buChar char="•"/>
            </a:pPr>
            <a:r>
              <a:rPr lang="en-US" dirty="0" smtClean="0"/>
              <a:t>Their work is non-manual work directly related to the management or operations of the ER’s clients</a:t>
            </a:r>
          </a:p>
          <a:p>
            <a:pPr marL="1200150" lvl="2" indent="-285750">
              <a:buFont typeface="Arial" panose="020B0604020202020204" pitchFamily="34" charset="0"/>
              <a:buChar char="•"/>
            </a:pPr>
            <a:r>
              <a:rPr lang="en-US" dirty="0" smtClean="0"/>
              <a:t>Significant that they were not just “closing sales” but instead worked closely with each client to understand their business and needs and to customize a plan</a:t>
            </a:r>
          </a:p>
          <a:p>
            <a:pPr lvl="2"/>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69071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716</TotalTime>
  <Words>1668</Words>
  <Application>Microsoft Office PowerPoint</Application>
  <PresentationFormat>Widescreen</PresentationFormat>
  <Paragraphs>120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Malgun Gothic Semilight</vt: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Brooke K. Sweetser</dc:creator>
  <cp:lastModifiedBy>Eric C. Moon</cp:lastModifiedBy>
  <cp:revision>44</cp:revision>
  <dcterms:created xsi:type="dcterms:W3CDTF">2021-03-01T20:03:03Z</dcterms:created>
  <dcterms:modified xsi:type="dcterms:W3CDTF">2021-11-17T20:32:07Z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