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69" r:id="rId4"/>
    <p:sldId id="271" r:id="rId5"/>
    <p:sldId id="272" r:id="rId6"/>
    <p:sldId id="273" r:id="rId7"/>
    <p:sldId id="274" r:id="rId8"/>
    <p:sldId id="275" r:id="rId9"/>
    <p:sldId id="276" r:id="rId10"/>
    <p:sldId id="277" r:id="rId11"/>
    <p:sldId id="278" r:id="rId12"/>
    <p:sldId id="27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notesViewPr>
    <p:cSldViewPr snapToGrid="0">
      <p:cViewPr varScale="1">
        <p:scale>
          <a:sx n="88" d="100"/>
          <a:sy n="88"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4FAA5BF-BE57-4BA4-A237-35890488022C}" type="datetimeFigureOut">
              <a:rPr lang="en-US" smtClean="0"/>
              <a:t>11/17/2021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1CB954-CF16-452E-BF0D-34770E042BBA}" type="slidenum">
              <a:rPr lang="en-US" smtClean="0"/>
              <a:t>‹#›</a:t>
            </a:fld>
            <a:endParaRPr lang="en-US"/>
          </a:p>
        </p:txBody>
      </p:sp>
    </p:spTree>
    <p:extLst>
      <p:ext uri="{BB962C8B-B14F-4D97-AF65-F5344CB8AC3E}">
        <p14:creationId xmlns:p14="http://schemas.microsoft.com/office/powerpoint/2010/main" val="327090806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http://www.cmacareer.com/hrpowerhour//RudWIn-CounAtLaw_Logo-CMYK.jpg"/>
          <p:cNvPicPr>
            <a:picLocks noChangeAspect="1" noChangeArrowheads="1"/>
          </p:cNvPicPr>
          <p:nvPr userDrawn="1"/>
        </p:nvPicPr>
        <p:blipFill>
          <a:blip r:embed="rId2" cstate="print"/>
          <a:srcRect/>
          <a:stretch>
            <a:fillRect/>
          </a:stretch>
        </p:blipFill>
        <p:spPr bwMode="auto">
          <a:xfrm>
            <a:off x="2509991" y="3387675"/>
            <a:ext cx="6375504" cy="1208689"/>
          </a:xfrm>
          <a:prstGeom prst="rect">
            <a:avLst/>
          </a:prstGeom>
          <a:noFill/>
        </p:spPr>
      </p:pic>
    </p:spTree>
    <p:extLst>
      <p:ext uri="{BB962C8B-B14F-4D97-AF65-F5344CB8AC3E}">
        <p14:creationId xmlns:p14="http://schemas.microsoft.com/office/powerpoint/2010/main" val="313783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3" name="Picture 2" descr="http://www.cmacareer.com/hrpowerhour//RudWIn-CounAtLaw_Logo-CMYK.jpg"/>
          <p:cNvPicPr>
            <a:picLocks noChangeAspect="1" noChangeArrowheads="1"/>
          </p:cNvPicPr>
          <p:nvPr userDrawn="1"/>
        </p:nvPicPr>
        <p:blipFill>
          <a:blip r:embed="rId2" cstate="print"/>
          <a:srcRect/>
          <a:stretch>
            <a:fillRect/>
          </a:stretch>
        </p:blipFill>
        <p:spPr bwMode="auto">
          <a:xfrm>
            <a:off x="2509991" y="3387675"/>
            <a:ext cx="6375504" cy="1208689"/>
          </a:xfrm>
          <a:prstGeom prst="rect">
            <a:avLst/>
          </a:prstGeom>
          <a:noFill/>
        </p:spPr>
      </p:pic>
      <p:pic>
        <p:nvPicPr>
          <p:cNvPr id="4" name="Picture 2"/>
          <p:cNvPicPr>
            <a:picLocks noChangeAspect="1" noChangeArrowheads="1"/>
          </p:cNvPicPr>
          <p:nvPr userDrawn="1"/>
        </p:nvPicPr>
        <p:blipFill>
          <a:blip r:embed="rId3" cstate="print"/>
          <a:srcRect/>
          <a:stretch>
            <a:fillRect/>
          </a:stretch>
        </p:blipFill>
        <p:spPr bwMode="auto">
          <a:xfrm>
            <a:off x="6916665" y="5115000"/>
            <a:ext cx="4352159" cy="1391918"/>
          </a:xfrm>
          <a:prstGeom prst="rect">
            <a:avLst/>
          </a:prstGeom>
          <a:noFill/>
          <a:ln w="9525">
            <a:noFill/>
            <a:miter lim="800000"/>
            <a:headEnd/>
            <a:tailEnd/>
          </a:ln>
          <a:effectLst/>
        </p:spPr>
      </p:pic>
    </p:spTree>
    <p:extLst>
      <p:ext uri="{BB962C8B-B14F-4D97-AF65-F5344CB8AC3E}">
        <p14:creationId xmlns:p14="http://schemas.microsoft.com/office/powerpoint/2010/main" val="2721793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3" name="Content Placeholder 8" descr="Shape, rectangle&#10;&#10;Description automatically generated">
            <a:extLst>
              <a:ext uri="{FF2B5EF4-FFF2-40B4-BE49-F238E27FC236}">
                <a16:creationId xmlns:a16="http://schemas.microsoft.com/office/drawing/2014/main" id="{ADCAF9F0-B52E-4704-B298-C9204C032D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4390" y="-75500"/>
            <a:ext cx="12326390" cy="6925020"/>
          </a:xfrm>
          <a:prstGeom prst="rect">
            <a:avLst/>
          </a:prstGeom>
        </p:spPr>
      </p:pic>
      <p:pic>
        <p:nvPicPr>
          <p:cNvPr id="14" name="Picture 13" descr="Logo, icon&#10;&#10;Description automatically generated">
            <a:extLst>
              <a:ext uri="{FF2B5EF4-FFF2-40B4-BE49-F238E27FC236}">
                <a16:creationId xmlns:a16="http://schemas.microsoft.com/office/drawing/2014/main" id="{523265C4-B328-4461-82A0-EBBD2D9FE8E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4389" y="-75499"/>
            <a:ext cx="900508" cy="900508"/>
          </a:xfrm>
          <a:prstGeom prst="rect">
            <a:avLst/>
          </a:prstGeom>
        </p:spPr>
      </p:pic>
      <p:pic>
        <p:nvPicPr>
          <p:cNvPr id="5" name="Picture 4" descr="http://www.cmacareer.com/hrpowerhour//RudWIn-CounAtLaw_Logo-CMYK.jpg"/>
          <p:cNvPicPr>
            <a:picLocks noChangeAspect="1" noChangeArrowheads="1"/>
          </p:cNvPicPr>
          <p:nvPr userDrawn="1"/>
        </p:nvPicPr>
        <p:blipFill>
          <a:blip r:embed="rId4" cstate="print"/>
          <a:srcRect/>
          <a:stretch>
            <a:fillRect/>
          </a:stretch>
        </p:blipFill>
        <p:spPr bwMode="auto">
          <a:xfrm>
            <a:off x="10039241" y="6038335"/>
            <a:ext cx="2062143" cy="390948"/>
          </a:xfrm>
          <a:prstGeom prst="rect">
            <a:avLst/>
          </a:prstGeom>
          <a:noFill/>
        </p:spPr>
      </p:pic>
    </p:spTree>
    <p:extLst>
      <p:ext uri="{BB962C8B-B14F-4D97-AF65-F5344CB8AC3E}">
        <p14:creationId xmlns:p14="http://schemas.microsoft.com/office/powerpoint/2010/main" val="3504269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406726" cy="6895398"/>
          </a:xfrm>
          <a:prstGeom prst="rect">
            <a:avLst/>
          </a:prstGeom>
        </p:spPr>
      </p:pic>
      <p:sp>
        <p:nvSpPr>
          <p:cNvPr id="4" name="TextBox 3"/>
          <p:cNvSpPr txBox="1"/>
          <p:nvPr userDrawn="1"/>
        </p:nvSpPr>
        <p:spPr>
          <a:xfrm>
            <a:off x="3358569" y="1200547"/>
            <a:ext cx="5260131" cy="1569660"/>
          </a:xfrm>
          <a:prstGeom prst="rect">
            <a:avLst/>
          </a:prstGeom>
          <a:noFill/>
        </p:spPr>
        <p:txBody>
          <a:bodyPr wrap="square" rtlCol="0">
            <a:spAutoFit/>
          </a:bodyPr>
          <a:lstStyle/>
          <a:p>
            <a:r>
              <a:rPr lang="en-US" sz="9600" dirty="0" smtClean="0">
                <a:solidFill>
                  <a:schemeClr val="tx1"/>
                </a:solidFill>
                <a:latin typeface="+mj-lt"/>
              </a:rPr>
              <a:t>Thank You</a:t>
            </a:r>
            <a:endParaRPr lang="en-US" sz="9600" dirty="0">
              <a:solidFill>
                <a:schemeClr val="tx1"/>
              </a:solidFill>
              <a:latin typeface="+mj-lt"/>
            </a:endParaRPr>
          </a:p>
        </p:txBody>
      </p:sp>
      <p:sp>
        <p:nvSpPr>
          <p:cNvPr id="5" name="TextBox 4"/>
          <p:cNvSpPr txBox="1"/>
          <p:nvPr userDrawn="1"/>
        </p:nvSpPr>
        <p:spPr>
          <a:xfrm>
            <a:off x="4458322" y="5153914"/>
            <a:ext cx="3060627" cy="707886"/>
          </a:xfrm>
          <a:prstGeom prst="rect">
            <a:avLst/>
          </a:prstGeom>
          <a:noFill/>
        </p:spPr>
        <p:txBody>
          <a:bodyPr wrap="square" rtlCol="0">
            <a:spAutoFit/>
          </a:bodyPr>
          <a:lstStyle/>
          <a:p>
            <a:r>
              <a:rPr lang="en-US" sz="4000" dirty="0" smtClean="0"/>
              <a:t>207.947.4501</a:t>
            </a:r>
            <a:endParaRPr lang="en-US" sz="4000" dirty="0"/>
          </a:p>
        </p:txBody>
      </p:sp>
      <p:sp>
        <p:nvSpPr>
          <p:cNvPr id="6" name="TextBox 5"/>
          <p:cNvSpPr txBox="1"/>
          <p:nvPr userDrawn="1"/>
        </p:nvSpPr>
        <p:spPr>
          <a:xfrm>
            <a:off x="1355413" y="5702344"/>
            <a:ext cx="9266447" cy="1107996"/>
          </a:xfrm>
          <a:prstGeom prst="rect">
            <a:avLst/>
          </a:prstGeom>
          <a:noFill/>
        </p:spPr>
        <p:txBody>
          <a:bodyPr wrap="none" rtlCol="0">
            <a:spAutoFit/>
          </a:bodyPr>
          <a:lstStyle/>
          <a:p>
            <a:r>
              <a:rPr lang="en-US" sz="6600" dirty="0" smtClean="0">
                <a:latin typeface="Calibri Light" panose="020F0302020204030204" pitchFamily="34" charset="0"/>
                <a:cs typeface="Calibri Light" panose="020F0302020204030204" pitchFamily="34" charset="0"/>
              </a:rPr>
              <a:t>www.rudmanwinchell.com</a:t>
            </a:r>
            <a:endParaRPr lang="en-US" sz="6600" dirty="0">
              <a:latin typeface="Calibri Light" panose="020F0302020204030204" pitchFamily="34" charset="0"/>
              <a:cs typeface="Calibri Light" panose="020F0302020204030204" pitchFamily="34" charset="0"/>
            </a:endParaRPr>
          </a:p>
        </p:txBody>
      </p:sp>
      <p:pic>
        <p:nvPicPr>
          <p:cNvPr id="8" name="Picture 7" descr="Logo, icon&#10;&#10;Description automatically generated">
            <a:extLst>
              <a:ext uri="{FF2B5EF4-FFF2-40B4-BE49-F238E27FC236}">
                <a16:creationId xmlns:a16="http://schemas.microsoft.com/office/drawing/2014/main" id="{523265C4-B328-4461-82A0-EBBD2D9FE8E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903" y="74141"/>
            <a:ext cx="900508" cy="900508"/>
          </a:xfrm>
          <a:prstGeom prst="rect">
            <a:avLst/>
          </a:prstGeom>
        </p:spPr>
      </p:pic>
    </p:spTree>
    <p:extLst>
      <p:ext uri="{BB962C8B-B14F-4D97-AF65-F5344CB8AC3E}">
        <p14:creationId xmlns:p14="http://schemas.microsoft.com/office/powerpoint/2010/main" val="12447981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524CE0-D9C1-4C37-A921-C059FD292289}" type="datetimeFigureOut">
              <a:rPr lang="en-US" smtClean="0"/>
              <a:t>11/17/2021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ECB07-14AF-4258-91EA-D9CF68D9846A}" type="slidenum">
              <a:rPr lang="en-US" smtClean="0"/>
              <a:t>‹#›</a:t>
            </a:fld>
            <a:endParaRPr lang="en-US"/>
          </a:p>
        </p:txBody>
      </p:sp>
    </p:spTree>
    <p:extLst>
      <p:ext uri="{BB962C8B-B14F-4D97-AF65-F5344CB8AC3E}">
        <p14:creationId xmlns:p14="http://schemas.microsoft.com/office/powerpoint/2010/main" val="475654036"/>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668074" y="1305525"/>
            <a:ext cx="8324138" cy="1446550"/>
          </a:xfrm>
          <a:prstGeom prst="rect">
            <a:avLst/>
          </a:prstGeom>
        </p:spPr>
        <p:txBody>
          <a:bodyPr wrap="none">
            <a:spAutoFit/>
          </a:bodyPr>
          <a:lstStyle/>
          <a:p>
            <a:pPr algn="ctr"/>
            <a:r>
              <a:rPr lang="en-US" sz="4400" b="1" dirty="0">
                <a:solidFill>
                  <a:srgbClr val="1F497D"/>
                </a:solidFill>
                <a:latin typeface="Calibri" panose="020F0502020204030204" pitchFamily="34" charset="0"/>
                <a:ea typeface="Malgun Gothic Semilight" panose="020B0502040204020203" pitchFamily="34" charset="-128"/>
                <a:cs typeface="Calibri" panose="020F0502020204030204" pitchFamily="34" charset="0"/>
              </a:rPr>
              <a:t>Restrictive Employment </a:t>
            </a:r>
            <a:r>
              <a:rPr lang="en-US" sz="4400" b="1" dirty="0" smtClean="0">
                <a:solidFill>
                  <a:srgbClr val="1F497D"/>
                </a:solidFill>
                <a:latin typeface="Calibri" panose="020F0502020204030204" pitchFamily="34" charset="0"/>
                <a:ea typeface="Malgun Gothic Semilight" panose="020B0502040204020203" pitchFamily="34" charset="-128"/>
                <a:cs typeface="Calibri" panose="020F0502020204030204" pitchFamily="34" charset="0"/>
              </a:rPr>
              <a:t>Covenants</a:t>
            </a:r>
          </a:p>
          <a:p>
            <a:pPr algn="ctr"/>
            <a:r>
              <a:rPr lang="en-US" sz="4400" b="1" dirty="0" smtClean="0">
                <a:solidFill>
                  <a:srgbClr val="1F497D"/>
                </a:solidFill>
                <a:latin typeface="Calibri" panose="020F0502020204030204" pitchFamily="34" charset="0"/>
                <a:ea typeface="Malgun Gothic Semilight" panose="020B0502040204020203" pitchFamily="34" charset="-128"/>
                <a:cs typeface="Calibri" panose="020F0502020204030204" pitchFamily="34" charset="0"/>
              </a:rPr>
              <a:t> </a:t>
            </a:r>
            <a:r>
              <a:rPr lang="en-US" sz="4400" b="1" dirty="0">
                <a:solidFill>
                  <a:srgbClr val="1F497D"/>
                </a:solidFill>
                <a:latin typeface="Calibri" panose="020F0502020204030204" pitchFamily="34" charset="0"/>
                <a:ea typeface="Malgun Gothic Semilight" panose="020B0502040204020203" pitchFamily="34" charset="-128"/>
                <a:cs typeface="Calibri" panose="020F0502020204030204" pitchFamily="34" charset="0"/>
              </a:rPr>
              <a:t>and Contractual Issues</a:t>
            </a:r>
          </a:p>
        </p:txBody>
      </p:sp>
      <p:sp>
        <p:nvSpPr>
          <p:cNvPr id="5" name="Rectangle 4"/>
          <p:cNvSpPr/>
          <p:nvPr/>
        </p:nvSpPr>
        <p:spPr>
          <a:xfrm>
            <a:off x="3529738" y="2541906"/>
            <a:ext cx="4600810" cy="769441"/>
          </a:xfrm>
          <a:prstGeom prst="rect">
            <a:avLst/>
          </a:prstGeom>
        </p:spPr>
        <p:txBody>
          <a:bodyPr wrap="none">
            <a:spAutoFit/>
          </a:bodyPr>
          <a:lstStyle/>
          <a:p>
            <a:pPr algn="ctr"/>
            <a:r>
              <a:rPr lang="en-US" sz="4400" b="1" dirty="0" smtClean="0">
                <a:solidFill>
                  <a:srgbClr val="1F497D"/>
                </a:solidFill>
                <a:latin typeface="+mj-lt"/>
                <a:ea typeface="Malgun Gothic Semilight" panose="020B0502040204020203" pitchFamily="34" charset="-128"/>
                <a:cs typeface="Calibri" panose="020F0502020204030204" pitchFamily="34" charset="0"/>
              </a:rPr>
              <a:t>Brent A. Singer, Esq.</a:t>
            </a:r>
            <a:endParaRPr lang="en-US" sz="4400" b="1" dirty="0">
              <a:solidFill>
                <a:srgbClr val="1F497D"/>
              </a:solidFill>
              <a:latin typeface="+mj-lt"/>
              <a:ea typeface="Malgun Gothic Semilight" panose="020B0502040204020203" pitchFamily="34" charset="-128"/>
              <a:cs typeface="Calibri" panose="020F0502020204030204" pitchFamily="34" charset="0"/>
            </a:endParaRPr>
          </a:p>
        </p:txBody>
      </p:sp>
    </p:spTree>
    <p:extLst>
      <p:ext uri="{BB962C8B-B14F-4D97-AF65-F5344CB8AC3E}">
        <p14:creationId xmlns:p14="http://schemas.microsoft.com/office/powerpoint/2010/main" val="661556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24563" y="1580387"/>
            <a:ext cx="10515600" cy="435133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How does one prove an employer used compensation history of a prospective employee before making the firm offer of employment including the rate of compensation?  </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How does one prove how much one would have been paid had the employer not violated the statute?</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What would “compensatory damages” include?  Obviously something more than the unpaid wages—typically means mental anguish, pain and suffering, and loss of enjoyment of life. </a:t>
            </a:r>
          </a:p>
        </p:txBody>
      </p:sp>
    </p:spTree>
    <p:extLst>
      <p:ext uri="{BB962C8B-B14F-4D97-AF65-F5344CB8AC3E}">
        <p14:creationId xmlns:p14="http://schemas.microsoft.com/office/powerpoint/2010/main" val="1339919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24563" y="1580387"/>
            <a:ext cx="10515600" cy="435133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Potential nightmare scenario:</a:t>
            </a:r>
          </a:p>
          <a:p>
            <a:pPr lvl="1"/>
            <a:r>
              <a:rPr lang="en-US" sz="2800" dirty="0" smtClean="0">
                <a:latin typeface="+mj-lt"/>
                <a:cs typeface="Times New Roman" panose="02020603050405020304" pitchFamily="18" charset="0"/>
              </a:rPr>
              <a:t>Asset </a:t>
            </a:r>
            <a:r>
              <a:rPr lang="en-US" sz="2800" dirty="0">
                <a:latin typeface="+mj-lt"/>
                <a:cs typeface="Times New Roman" panose="02020603050405020304" pitchFamily="18" charset="0"/>
              </a:rPr>
              <a:t>deal;</a:t>
            </a:r>
          </a:p>
          <a:p>
            <a:pPr lvl="1"/>
            <a:r>
              <a:rPr lang="en-US" sz="2800" dirty="0" smtClean="0">
                <a:latin typeface="+mj-lt"/>
                <a:cs typeface="Times New Roman" panose="02020603050405020304" pitchFamily="18" charset="0"/>
              </a:rPr>
              <a:t>500 </a:t>
            </a:r>
            <a:r>
              <a:rPr lang="en-US" sz="2800" dirty="0">
                <a:latin typeface="+mj-lt"/>
                <a:cs typeface="Times New Roman" panose="02020603050405020304" pitchFamily="18" charset="0"/>
              </a:rPr>
              <a:t>employees;</a:t>
            </a:r>
          </a:p>
          <a:p>
            <a:pPr lvl="1"/>
            <a:r>
              <a:rPr lang="en-US" sz="2800" dirty="0" smtClean="0">
                <a:latin typeface="+mj-lt"/>
                <a:cs typeface="Times New Roman" panose="02020603050405020304" pitchFamily="18" charset="0"/>
              </a:rPr>
              <a:t>Buyer </a:t>
            </a:r>
            <a:r>
              <a:rPr lang="en-US" sz="2800" dirty="0">
                <a:latin typeface="+mj-lt"/>
                <a:cs typeface="Times New Roman" panose="02020603050405020304" pitchFamily="18" charset="0"/>
              </a:rPr>
              <a:t>has Seller provide it with a list of employees of Seller, together with their individual current rates of pay, and has Seller represent and warrant that the list is true in all material respects;</a:t>
            </a:r>
          </a:p>
          <a:p>
            <a:pPr lvl="1"/>
            <a:r>
              <a:rPr lang="en-US" sz="2800" dirty="0" smtClean="0">
                <a:latin typeface="+mj-lt"/>
                <a:cs typeface="Times New Roman" panose="02020603050405020304" pitchFamily="18" charset="0"/>
              </a:rPr>
              <a:t>Seller </a:t>
            </a:r>
            <a:r>
              <a:rPr lang="en-US" sz="2800" dirty="0">
                <a:latin typeface="+mj-lt"/>
                <a:cs typeface="Times New Roman" panose="02020603050405020304" pitchFamily="18" charset="0"/>
              </a:rPr>
              <a:t>terminates the employment of its employees upon Closing;</a:t>
            </a:r>
          </a:p>
          <a:p>
            <a:pPr lvl="1"/>
            <a:r>
              <a:rPr lang="en-US" sz="2800" dirty="0" smtClean="0">
                <a:latin typeface="+mj-lt"/>
                <a:cs typeface="Times New Roman" panose="02020603050405020304" pitchFamily="18" charset="0"/>
              </a:rPr>
              <a:t>Buyer </a:t>
            </a:r>
            <a:r>
              <a:rPr lang="en-US" sz="2800" dirty="0">
                <a:latin typeface="+mj-lt"/>
                <a:cs typeface="Times New Roman" panose="02020603050405020304" pitchFamily="18" charset="0"/>
              </a:rPr>
              <a:t>makes offers to and hires 425 of the employees after Closing; and</a:t>
            </a:r>
          </a:p>
          <a:p>
            <a:pPr lvl="1"/>
            <a:r>
              <a:rPr lang="en-US" sz="2800" dirty="0" smtClean="0">
                <a:latin typeface="+mj-lt"/>
                <a:cs typeface="Times New Roman" panose="02020603050405020304" pitchFamily="18" charset="0"/>
              </a:rPr>
              <a:t>Buyer </a:t>
            </a:r>
            <a:r>
              <a:rPr lang="en-US" sz="2800" dirty="0">
                <a:latin typeface="+mj-lt"/>
                <a:cs typeface="Times New Roman" panose="02020603050405020304" pitchFamily="18" charset="0"/>
              </a:rPr>
              <a:t>starts them at same compensation as their former employer.</a:t>
            </a:r>
          </a:p>
          <a:p>
            <a:endParaRPr lang="en-US" sz="3200" dirty="0">
              <a:latin typeface="+mj-lt"/>
            </a:endParaRPr>
          </a:p>
        </p:txBody>
      </p:sp>
    </p:spTree>
    <p:extLst>
      <p:ext uri="{BB962C8B-B14F-4D97-AF65-F5344CB8AC3E}">
        <p14:creationId xmlns:p14="http://schemas.microsoft.com/office/powerpoint/2010/main" val="625937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12688" y="1390382"/>
            <a:ext cx="10515600" cy="4351338"/>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500 violations of Section 628-A, $250,000 fine?</a:t>
            </a:r>
          </a:p>
          <a:p>
            <a:pPr marL="0" indent="0">
              <a:buNone/>
            </a:pPr>
            <a:r>
              <a:rPr lang="en-US" sz="3200" dirty="0">
                <a:latin typeface="+mj-lt"/>
                <a:cs typeface="Times New Roman" panose="02020603050405020304" pitchFamily="18" charset="0"/>
              </a:rPr>
              <a:t>425 plaintiffs suing for unpaid wages?</a:t>
            </a:r>
          </a:p>
          <a:p>
            <a:pPr marL="0" indent="0">
              <a:buNone/>
            </a:pPr>
            <a:r>
              <a:rPr lang="en-US" sz="3200" dirty="0">
                <a:latin typeface="+mj-lt"/>
                <a:cs typeface="Times New Roman" panose="02020603050405020304" pitchFamily="18" charset="0"/>
              </a:rPr>
              <a:t>425 plaintiffs suing for compensatory damages, interest, and attorneys’ fees?</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Better practice:  Get only “bulk” information from Seller; or if not, make sure Buyer can prove that the person doing the hiring never saw the Seller’s list of employees with their individual compensation histories.</a:t>
            </a:r>
          </a:p>
          <a:p>
            <a:endParaRPr lang="en-US" sz="3200" dirty="0">
              <a:latin typeface="+mj-lt"/>
            </a:endParaRPr>
          </a:p>
        </p:txBody>
      </p:sp>
    </p:spTree>
    <p:extLst>
      <p:ext uri="{BB962C8B-B14F-4D97-AF65-F5344CB8AC3E}">
        <p14:creationId xmlns:p14="http://schemas.microsoft.com/office/powerpoint/2010/main" val="157744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599-A (Refresher course)</a:t>
            </a:r>
            <a:endParaRPr lang="en-US" sz="4400" dirty="0"/>
          </a:p>
        </p:txBody>
      </p:sp>
      <p:sp>
        <p:nvSpPr>
          <p:cNvPr id="4" name="Content Placeholder 2"/>
          <p:cNvSpPr txBox="1">
            <a:spLocks/>
          </p:cNvSpPr>
          <p:nvPr/>
        </p:nvSpPr>
        <p:spPr>
          <a:xfrm>
            <a:off x="731520" y="1798470"/>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smtClean="0">
                <a:latin typeface="+mj-lt"/>
                <a:cs typeface="Times New Roman" panose="02020603050405020304" pitchFamily="18" charset="0"/>
              </a:rPr>
              <a:t> </a:t>
            </a:r>
            <a:r>
              <a:rPr lang="en-US" sz="3200" dirty="0">
                <a:latin typeface="+mj-lt"/>
                <a:cs typeface="Times New Roman" panose="02020603050405020304" pitchFamily="18" charset="0"/>
              </a:rPr>
              <a:t>$51,520*</a:t>
            </a:r>
          </a:p>
          <a:p>
            <a:r>
              <a:rPr lang="en-US" sz="3200" dirty="0">
                <a:latin typeface="+mj-lt"/>
                <a:cs typeface="Times New Roman" panose="02020603050405020304" pitchFamily="18" charset="0"/>
              </a:rPr>
              <a:t> Later of 6 months or 1 year</a:t>
            </a:r>
          </a:p>
          <a:p>
            <a:r>
              <a:rPr lang="en-US" sz="3200" dirty="0">
                <a:latin typeface="+mj-lt"/>
                <a:cs typeface="Times New Roman" panose="02020603050405020304" pitchFamily="18" charset="0"/>
              </a:rPr>
              <a:t> Disclose requirement before job offer*</a:t>
            </a:r>
          </a:p>
          <a:p>
            <a:r>
              <a:rPr lang="en-US" sz="3200" dirty="0">
                <a:latin typeface="+mj-lt"/>
                <a:cs typeface="Times New Roman" panose="02020603050405020304" pitchFamily="18" charset="0"/>
              </a:rPr>
              <a:t> 3 Business days to consider*</a:t>
            </a:r>
          </a:p>
          <a:p>
            <a:r>
              <a:rPr lang="en-US" sz="3200" dirty="0">
                <a:latin typeface="+mj-lt"/>
                <a:cs typeface="Times New Roman" panose="02020603050405020304" pitchFamily="18" charset="0"/>
              </a:rPr>
              <a:t> Penalty of not less than $5,000.00</a:t>
            </a:r>
          </a:p>
          <a:p>
            <a:endParaRPr lang="en-US" sz="4800" dirty="0" smtClean="0">
              <a:latin typeface="+mj-lt"/>
              <a:cs typeface="Times New Roman" panose="02020603050405020304" pitchFamily="18" charset="0"/>
            </a:endParaRPr>
          </a:p>
          <a:p>
            <a:endParaRPr lang="en-US" sz="4800" dirty="0">
              <a:latin typeface="+mj-lt"/>
              <a:cs typeface="Times New Roman" panose="02020603050405020304" pitchFamily="18" charset="0"/>
            </a:endParaRPr>
          </a:p>
        </p:txBody>
      </p:sp>
    </p:spTree>
    <p:extLst>
      <p:ext uri="{BB962C8B-B14F-4D97-AF65-F5344CB8AC3E}">
        <p14:creationId xmlns:p14="http://schemas.microsoft.com/office/powerpoint/2010/main" val="4193661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599-A</a:t>
            </a:r>
            <a:endParaRPr lang="en-US" sz="4400" dirty="0"/>
          </a:p>
        </p:txBody>
      </p:sp>
      <p:sp>
        <p:nvSpPr>
          <p:cNvPr id="4" name="Content Placeholder 2"/>
          <p:cNvSpPr txBox="1">
            <a:spLocks/>
          </p:cNvSpPr>
          <p:nvPr/>
        </p:nvSpPr>
        <p:spPr>
          <a:xfrm>
            <a:off x="731520" y="1798470"/>
            <a:ext cx="10515600" cy="4351338"/>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smtClean="0">
                <a:latin typeface="+mj-lt"/>
                <a:cs typeface="Times New Roman" panose="02020603050405020304" pitchFamily="18" charset="0"/>
              </a:rPr>
              <a:t>Definitely </a:t>
            </a:r>
            <a:r>
              <a:rPr lang="en-US" sz="3200" dirty="0">
                <a:latin typeface="+mj-lt"/>
                <a:cs typeface="Times New Roman" panose="02020603050405020304" pitchFamily="18" charset="0"/>
              </a:rPr>
              <a:t>a </a:t>
            </a:r>
            <a:r>
              <a:rPr lang="en-US" sz="3200" dirty="0" err="1">
                <a:latin typeface="+mj-lt"/>
                <a:cs typeface="Times New Roman" panose="02020603050405020304" pitchFamily="18" charset="0"/>
              </a:rPr>
              <a:t>noncompete</a:t>
            </a:r>
            <a:r>
              <a:rPr lang="en-US" sz="3200" dirty="0">
                <a:latin typeface="+mj-lt"/>
                <a:cs typeface="Times New Roman" panose="02020603050405020304" pitchFamily="18" charset="0"/>
              </a:rPr>
              <a:t> agreement under the statute:</a:t>
            </a:r>
          </a:p>
          <a:p>
            <a:pPr marL="0" indent="0">
              <a:buNone/>
            </a:pPr>
            <a:r>
              <a:rPr lang="en-US" sz="3200" dirty="0" smtClean="0">
                <a:latin typeface="+mj-lt"/>
                <a:cs typeface="Times New Roman" panose="02020603050405020304" pitchFamily="18" charset="0"/>
              </a:rPr>
              <a:t>	Can’t </a:t>
            </a:r>
            <a:r>
              <a:rPr lang="en-US" sz="3200" dirty="0">
                <a:latin typeface="+mj-lt"/>
                <a:cs typeface="Times New Roman" panose="02020603050405020304" pitchFamily="18" charset="0"/>
              </a:rPr>
              <a:t>work for 1 year within 50 miles of former employer’s location;</a:t>
            </a:r>
          </a:p>
          <a:p>
            <a:pPr marL="0" indent="0">
              <a:buNone/>
            </a:pPr>
            <a:r>
              <a:rPr lang="en-US" sz="3200" dirty="0" smtClean="0">
                <a:latin typeface="+mj-lt"/>
                <a:cs typeface="Times New Roman" panose="02020603050405020304" pitchFamily="18" charset="0"/>
              </a:rPr>
              <a:t>	Can’t </a:t>
            </a:r>
            <a:r>
              <a:rPr lang="en-US" sz="3200" dirty="0">
                <a:latin typeface="+mj-lt"/>
                <a:cs typeface="Times New Roman" panose="02020603050405020304" pitchFamily="18" charset="0"/>
              </a:rPr>
              <a:t>work for 1 year as an optician;</a:t>
            </a:r>
          </a:p>
          <a:p>
            <a:pPr marL="0" indent="0">
              <a:buNone/>
            </a:pPr>
            <a:r>
              <a:rPr lang="en-US" sz="3200" dirty="0">
                <a:latin typeface="+mj-lt"/>
                <a:cs typeface="Times New Roman" panose="02020603050405020304" pitchFamily="18" charset="0"/>
              </a:rPr>
              <a:t>	Can’t work for 1 year as an optician within 50 miles of former employer’s location.</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Probably a </a:t>
            </a:r>
            <a:r>
              <a:rPr lang="en-US" sz="3200" dirty="0" err="1">
                <a:latin typeface="+mj-lt"/>
                <a:cs typeface="Times New Roman" panose="02020603050405020304" pitchFamily="18" charset="0"/>
              </a:rPr>
              <a:t>noncompete</a:t>
            </a:r>
            <a:r>
              <a:rPr lang="en-US" sz="3200" dirty="0">
                <a:latin typeface="+mj-lt"/>
                <a:cs typeface="Times New Roman" panose="02020603050405020304" pitchFamily="18" charset="0"/>
              </a:rPr>
              <a:t> agreement under the statute:</a:t>
            </a:r>
          </a:p>
          <a:p>
            <a:pPr marL="0" indent="0">
              <a:buNone/>
            </a:pPr>
            <a:r>
              <a:rPr lang="en-US" sz="3200" dirty="0">
                <a:latin typeface="+mj-lt"/>
                <a:cs typeface="Times New Roman" panose="02020603050405020304" pitchFamily="18" charset="0"/>
              </a:rPr>
              <a:t>	Can’t for 1 year compete directly or </a:t>
            </a:r>
            <a:r>
              <a:rPr lang="en-US" sz="3200" dirty="0" err="1">
                <a:latin typeface="+mj-lt"/>
                <a:cs typeface="Times New Roman" panose="02020603050405020304" pitchFamily="18" charset="0"/>
              </a:rPr>
              <a:t>indiretly</a:t>
            </a:r>
            <a:r>
              <a:rPr lang="en-US" sz="3200" dirty="0">
                <a:latin typeface="+mj-lt"/>
                <a:cs typeface="Times New Roman" panose="02020603050405020304" pitchFamily="18" charset="0"/>
              </a:rPr>
              <a:t> against the former employer.</a:t>
            </a:r>
          </a:p>
          <a:p>
            <a:endParaRPr lang="en-US" sz="3200" dirty="0">
              <a:latin typeface="+mj-lt"/>
              <a:cs typeface="Times New Roman" panose="02020603050405020304" pitchFamily="18" charset="0"/>
            </a:endParaRPr>
          </a:p>
          <a:p>
            <a:r>
              <a:rPr lang="en-US" sz="3200" dirty="0">
                <a:latin typeface="+mj-lt"/>
                <a:cs typeface="Times New Roman" panose="02020603050405020304" pitchFamily="18" charset="0"/>
              </a:rPr>
              <a:t>Not a </a:t>
            </a:r>
            <a:r>
              <a:rPr lang="en-US" sz="3200" dirty="0" err="1">
                <a:latin typeface="+mj-lt"/>
                <a:cs typeface="Times New Roman" panose="02020603050405020304" pitchFamily="18" charset="0"/>
              </a:rPr>
              <a:t>noncompete</a:t>
            </a:r>
            <a:r>
              <a:rPr lang="en-US" sz="3200" dirty="0">
                <a:latin typeface="+mj-lt"/>
                <a:cs typeface="Times New Roman" panose="02020603050405020304" pitchFamily="18" charset="0"/>
              </a:rPr>
              <a:t> agreement under the statute:</a:t>
            </a:r>
          </a:p>
          <a:p>
            <a:pPr marL="0" indent="0">
              <a:buNone/>
            </a:pPr>
            <a:r>
              <a:rPr lang="en-US" sz="3200" dirty="0">
                <a:latin typeface="+mj-lt"/>
                <a:cs typeface="Times New Roman" panose="02020603050405020304" pitchFamily="18" charset="0"/>
              </a:rPr>
              <a:t>	Can’t solicit clients of the former employer;</a:t>
            </a:r>
          </a:p>
          <a:p>
            <a:pPr marL="0" indent="0">
              <a:buNone/>
            </a:pPr>
            <a:r>
              <a:rPr lang="en-US" sz="3200" dirty="0">
                <a:latin typeface="+mj-lt"/>
                <a:cs typeface="Times New Roman" panose="02020603050405020304" pitchFamily="18" charset="0"/>
              </a:rPr>
              <a:t>	Can’t use confidential information of former employer for benefit of himself or 		others.</a:t>
            </a:r>
          </a:p>
          <a:p>
            <a:endParaRPr lang="en-US" sz="4800" dirty="0">
              <a:latin typeface="+mj-lt"/>
              <a:cs typeface="Times New Roman" panose="02020603050405020304" pitchFamily="18" charset="0"/>
            </a:endParaRPr>
          </a:p>
        </p:txBody>
      </p:sp>
    </p:spTree>
    <p:extLst>
      <p:ext uri="{BB962C8B-B14F-4D97-AF65-F5344CB8AC3E}">
        <p14:creationId xmlns:p14="http://schemas.microsoft.com/office/powerpoint/2010/main" val="2988983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599-A</a:t>
            </a:r>
            <a:endParaRPr lang="en-US" sz="4400" dirty="0"/>
          </a:p>
        </p:txBody>
      </p:sp>
      <p:sp>
        <p:nvSpPr>
          <p:cNvPr id="4" name="Content Placeholder 2"/>
          <p:cNvSpPr txBox="1">
            <a:spLocks/>
          </p:cNvSpPr>
          <p:nvPr/>
        </p:nvSpPr>
        <p:spPr>
          <a:xfrm>
            <a:off x="597408" y="1530246"/>
            <a:ext cx="10515600" cy="435133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Obstacles to enforcement of </a:t>
            </a:r>
            <a:r>
              <a:rPr lang="en-US" sz="3200" dirty="0" err="1">
                <a:latin typeface="+mj-lt"/>
                <a:cs typeface="Times New Roman" panose="02020603050405020304" pitchFamily="18" charset="0"/>
              </a:rPr>
              <a:t>noncompete</a:t>
            </a:r>
            <a:r>
              <a:rPr lang="en-US" sz="3200" dirty="0">
                <a:latin typeface="+mj-lt"/>
                <a:cs typeface="Times New Roman" panose="02020603050405020304" pitchFamily="18" charset="0"/>
              </a:rPr>
              <a:t> agreements:</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Reputation in the community</a:t>
            </a:r>
          </a:p>
          <a:p>
            <a:pPr marL="0" indent="0">
              <a:buNone/>
            </a:pPr>
            <a:r>
              <a:rPr lang="en-US" sz="3200" dirty="0">
                <a:latin typeface="+mj-lt"/>
                <a:cs typeface="Times New Roman" panose="02020603050405020304" pitchFamily="18" charset="0"/>
              </a:rPr>
              <a:t>$10,000 to $40,000</a:t>
            </a:r>
          </a:p>
          <a:p>
            <a:pPr marL="0" indent="0">
              <a:buNone/>
            </a:pPr>
            <a:r>
              <a:rPr lang="en-US" sz="3200" dirty="0">
                <a:latin typeface="+mj-lt"/>
                <a:cs typeface="Times New Roman" panose="02020603050405020304" pitchFamily="18" charset="0"/>
              </a:rPr>
              <a:t>Facts are hard to prove</a:t>
            </a:r>
          </a:p>
          <a:p>
            <a:pPr marL="0" indent="0">
              <a:buNone/>
            </a:pPr>
            <a:r>
              <a:rPr lang="en-US" sz="3200" dirty="0">
                <a:latin typeface="+mj-lt"/>
                <a:cs typeface="Times New Roman" panose="02020603050405020304" pitchFamily="18" charset="0"/>
              </a:rPr>
              <a:t>Tough to collect</a:t>
            </a:r>
          </a:p>
          <a:p>
            <a:pPr marL="0" indent="0">
              <a:buNone/>
            </a:pPr>
            <a:r>
              <a:rPr lang="en-US" sz="3200" dirty="0">
                <a:latin typeface="+mj-lt"/>
                <a:cs typeface="Times New Roman" panose="02020603050405020304" pitchFamily="18" charset="0"/>
              </a:rPr>
              <a:t>Interstate complications</a:t>
            </a:r>
          </a:p>
          <a:p>
            <a:pPr marL="0" indent="0">
              <a:buNone/>
            </a:pPr>
            <a:r>
              <a:rPr lang="en-US" sz="3200" dirty="0">
                <a:latin typeface="+mj-lt"/>
                <a:cs typeface="Times New Roman" panose="02020603050405020304" pitchFamily="18" charset="0"/>
              </a:rPr>
              <a:t>Judges still will not enforce if deemed “unreasonable” in duration or territory</a:t>
            </a:r>
          </a:p>
          <a:p>
            <a:endParaRPr lang="en-US" sz="4800" dirty="0">
              <a:latin typeface="+mj-lt"/>
              <a:cs typeface="Times New Roman" panose="02020603050405020304" pitchFamily="18" charset="0"/>
            </a:endParaRPr>
          </a:p>
        </p:txBody>
      </p:sp>
    </p:spTree>
    <p:extLst>
      <p:ext uri="{BB962C8B-B14F-4D97-AF65-F5344CB8AC3E}">
        <p14:creationId xmlns:p14="http://schemas.microsoft.com/office/powerpoint/2010/main" val="2786504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599-B</a:t>
            </a:r>
            <a:endParaRPr lang="en-US" sz="4400" dirty="0"/>
          </a:p>
        </p:txBody>
      </p:sp>
      <p:sp>
        <p:nvSpPr>
          <p:cNvPr id="4" name="Content Placeholder 2"/>
          <p:cNvSpPr txBox="1">
            <a:spLocks/>
          </p:cNvSpPr>
          <p:nvPr/>
        </p:nvSpPr>
        <p:spPr>
          <a:xfrm>
            <a:off x="957072" y="2506662"/>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An agreement between employers that restricts one from hiring the other’s employees or former employees is unenforceable (even if entered into before 9/19/2019</a:t>
            </a:r>
            <a:r>
              <a:rPr lang="en-US" sz="3200" dirty="0" smtClean="0">
                <a:latin typeface="+mj-lt"/>
                <a:cs typeface="Times New Roman" panose="02020603050405020304" pitchFamily="18" charset="0"/>
              </a:rPr>
              <a:t>)</a:t>
            </a:r>
            <a:endParaRPr lang="en-US" sz="3200" dirty="0">
              <a:latin typeface="+mj-lt"/>
              <a:cs typeface="Times New Roman" panose="02020603050405020304" pitchFamily="18" charset="0"/>
            </a:endParaRPr>
          </a:p>
        </p:txBody>
      </p:sp>
    </p:spTree>
    <p:extLst>
      <p:ext uri="{BB962C8B-B14F-4D97-AF65-F5344CB8AC3E}">
        <p14:creationId xmlns:p14="http://schemas.microsoft.com/office/powerpoint/2010/main" val="3332595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599-B</a:t>
            </a:r>
            <a:endParaRPr lang="en-US" sz="4400" dirty="0"/>
          </a:p>
        </p:txBody>
      </p:sp>
      <p:sp>
        <p:nvSpPr>
          <p:cNvPr id="4" name="Content Placeholder 2"/>
          <p:cNvSpPr txBox="1">
            <a:spLocks/>
          </p:cNvSpPr>
          <p:nvPr/>
        </p:nvSpPr>
        <p:spPr>
          <a:xfrm>
            <a:off x="446433" y="1461634"/>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Merely entering into such a “restrictive employment agreement” on or after 9/19/2019 is unlawful and exposes each employer to a fine of “not less than $5,000,” enforceable by Maine DOL.</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Enforcing or threatening to enforce such a “restrictive employment agreement” is also unlawful and exposes the employer to a fine of “not less than $5,000,” enforceable by Maine DOL.</a:t>
            </a:r>
          </a:p>
        </p:txBody>
      </p:sp>
    </p:spTree>
    <p:extLst>
      <p:ext uri="{BB962C8B-B14F-4D97-AF65-F5344CB8AC3E}">
        <p14:creationId xmlns:p14="http://schemas.microsoft.com/office/powerpoint/2010/main" val="3615813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24563" y="1580387"/>
            <a:ext cx="10515600" cy="4351338"/>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Since 1965, 26 MRS Section 628 (“Equal Pay”) has provided that an employer “may not discriminate between employees on the basis of sex by paying wages to any employee in any occupation in this State at a rate less than the rate at which the employer pays any employee of the opposite sex for comparable work on jobs that have comparable requirements relating to skill, effort and responsibility.”</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54 years and two generations later, the Legislature found that “despite requirements regarding equal pay having been part of the laws of Maine since 1965, wage inequality is an ongoing issue in the State.” </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The Legislature further found that an “employer’s knowledge of a prospective employee’s compensation history is directly related to the practice of basing compensation decisions on compensation history,” and “when employers base compensation decisions on compensation history of a prospective employee, it directly perpetuates this wage inequality.” 	</a:t>
            </a:r>
          </a:p>
          <a:p>
            <a:pPr marL="0" indent="0">
              <a:buNone/>
            </a:pPr>
            <a:r>
              <a:rPr lang="en-US" sz="3200" dirty="0">
                <a:latin typeface="+mj-lt"/>
                <a:cs typeface="Times New Roman" panose="02020603050405020304" pitchFamily="18" charset="0"/>
              </a:rPr>
              <a:t>	 </a:t>
            </a:r>
          </a:p>
        </p:txBody>
      </p:sp>
    </p:spTree>
    <p:extLst>
      <p:ext uri="{BB962C8B-B14F-4D97-AF65-F5344CB8AC3E}">
        <p14:creationId xmlns:p14="http://schemas.microsoft.com/office/powerpoint/2010/main" val="5679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24563" y="1580387"/>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So in 2019, the Legislature enacted 26 MRS Section 628-A, “Compensation history inquiry prohibited.”</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Section 628-A provides that until an employer has made a firm offer of employment that includes all terms of compensation, the employer “may not use or inquire about the compensation history of a prospective employee from the prospective employee or a current or former employer of the prospective employee” (emphasis added).</a:t>
            </a:r>
          </a:p>
        </p:txBody>
      </p:sp>
    </p:spTree>
    <p:extLst>
      <p:ext uri="{BB962C8B-B14F-4D97-AF65-F5344CB8AC3E}">
        <p14:creationId xmlns:p14="http://schemas.microsoft.com/office/powerpoint/2010/main" val="4099266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31520" y="166255"/>
            <a:ext cx="10741152" cy="769441"/>
          </a:xfrm>
          <a:prstGeom prst="rect">
            <a:avLst/>
          </a:prstGeom>
          <a:noFill/>
        </p:spPr>
        <p:txBody>
          <a:bodyPr wrap="square" rtlCol="0">
            <a:spAutoFit/>
          </a:bodyPr>
          <a:lstStyle/>
          <a:p>
            <a:r>
              <a:rPr lang="en-US" sz="4400" dirty="0" smtClean="0">
                <a:cs typeface="Times New Roman" panose="02020603050405020304" pitchFamily="18" charset="0"/>
              </a:rPr>
              <a:t>26 MRS Section 628-A</a:t>
            </a:r>
            <a:endParaRPr lang="en-US" sz="4400" dirty="0"/>
          </a:p>
        </p:txBody>
      </p:sp>
      <p:sp>
        <p:nvSpPr>
          <p:cNvPr id="4" name="Content Placeholder 2"/>
          <p:cNvSpPr txBox="1">
            <a:spLocks/>
          </p:cNvSpPr>
          <p:nvPr/>
        </p:nvSpPr>
        <p:spPr>
          <a:xfrm>
            <a:off x="624563" y="1580387"/>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mj-lt"/>
                <a:cs typeface="Times New Roman" panose="02020603050405020304" pitchFamily="18" charset="0"/>
              </a:rPr>
              <a:t>May be enforced by Maine DOL or the individual affected by a violation of the statute, who may seek “compensatory damages,” and in any event is entitled to “unpaid wages,” “interest, costs of suit including a reasonable attorney’s fee, and an additional amount equal to twice the amount of unpaid wages.”</a:t>
            </a:r>
          </a:p>
          <a:p>
            <a:pPr marL="0" indent="0">
              <a:buNone/>
            </a:pPr>
            <a:endParaRPr lang="en-US" sz="3200" dirty="0">
              <a:latin typeface="+mj-lt"/>
              <a:cs typeface="Times New Roman" panose="02020603050405020304" pitchFamily="18" charset="0"/>
            </a:endParaRPr>
          </a:p>
          <a:p>
            <a:pPr marL="0" indent="0">
              <a:buNone/>
            </a:pPr>
            <a:r>
              <a:rPr lang="en-US" sz="3200" dirty="0">
                <a:latin typeface="+mj-lt"/>
                <a:cs typeface="Times New Roman" panose="02020603050405020304" pitchFamily="18" charset="0"/>
              </a:rPr>
              <a:t>Employer is also liable for a “forfeiture” of “not less than $100 nor more than $500 for each violation.”</a:t>
            </a:r>
          </a:p>
        </p:txBody>
      </p:sp>
    </p:spTree>
    <p:extLst>
      <p:ext uri="{BB962C8B-B14F-4D97-AF65-F5344CB8AC3E}">
        <p14:creationId xmlns:p14="http://schemas.microsoft.com/office/powerpoint/2010/main" val="4115194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2623020.PPTX" id="{9466D35D-B507-4046-85E3-A8A4D3C780C3}" vid="{1F77B73F-1A86-4239-B5B9-5598F5D653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315</TotalTime>
  <Words>791</Words>
  <Application>Microsoft Office PowerPoint</Application>
  <PresentationFormat>Widescreen</PresentationFormat>
  <Paragraphs>72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Malgun Gothic Semilight</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Brooke K. Sweetser</dc:creator>
  <cp:lastModifiedBy>Eric C. Moon</cp:lastModifiedBy>
  <cp:revision>17</cp:revision>
  <dcterms:created xsi:type="dcterms:W3CDTF">2021-03-01T20:03:03Z</dcterms:created>
  <dcterms:modified xsi:type="dcterms:W3CDTF">2021-11-17T20:32:42Z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